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5" r:id="rId1"/>
  </p:sldMasterIdLst>
  <p:sldIdLst>
    <p:sldId id="256" r:id="rId2"/>
    <p:sldId id="263" r:id="rId3"/>
    <p:sldId id="259" r:id="rId4"/>
    <p:sldId id="260" r:id="rId5"/>
    <p:sldId id="261" r:id="rId6"/>
    <p:sldId id="262" r:id="rId7"/>
    <p:sldId id="265" r:id="rId8"/>
    <p:sldId id="266" r:id="rId9"/>
    <p:sldId id="267" r:id="rId10"/>
    <p:sldId id="268" r:id="rId11"/>
    <p:sldId id="269" r:id="rId12"/>
    <p:sldId id="270" r:id="rId13"/>
    <p:sldId id="271" r:id="rId14"/>
    <p:sldId id="272" r:id="rId15"/>
    <p:sldId id="274" r:id="rId16"/>
    <p:sldId id="275" r:id="rId17"/>
    <p:sldId id="276" r:id="rId18"/>
    <p:sldId id="277" r:id="rId19"/>
    <p:sldId id="278" r:id="rId20"/>
    <p:sldId id="279" r:id="rId21"/>
    <p:sldId id="280" r:id="rId22"/>
    <p:sldId id="281" r:id="rId23"/>
    <p:sldId id="282" r:id="rId24"/>
    <p:sldId id="283" r:id="rId25"/>
    <p:sldId id="284" r:id="rId26"/>
    <p:sldId id="298" r:id="rId27"/>
    <p:sldId id="299" r:id="rId28"/>
    <p:sldId id="300" r:id="rId29"/>
    <p:sldId id="301" r:id="rId30"/>
    <p:sldId id="285" r:id="rId31"/>
    <p:sldId id="286" r:id="rId32"/>
    <p:sldId id="287" r:id="rId33"/>
    <p:sldId id="288" r:id="rId34"/>
    <p:sldId id="289" r:id="rId35"/>
    <p:sldId id="290" r:id="rId36"/>
    <p:sldId id="291" r:id="rId37"/>
    <p:sldId id="292" r:id="rId38"/>
    <p:sldId id="293" r:id="rId39"/>
    <p:sldId id="294" r:id="rId40"/>
    <p:sldId id="296" r:id="rId41"/>
    <p:sldId id="297" r:id="rId42"/>
  </p:sldIdLst>
  <p:sldSz cx="12192000" cy="6858000"/>
  <p:notesSz cx="6858000" cy="9144000"/>
  <p:embeddedFontLs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JS Synjai" panose="02000000000000000000" charset="0"/>
      <p:regular r:id="rId49"/>
      <p:italic r:id="rId50"/>
    </p:embeddedFont>
    <p:embeddedFont>
      <p:font typeface="oratorstd" panose="020D0509020203030204" pitchFamily="49" charset="0"/>
      <p:regular r:id="rId51"/>
    </p:embeddedFont>
    <p:embeddedFont>
      <p:font typeface="Wingdings 3" panose="05040102010807070707" pitchFamily="18" charset="2"/>
      <p:regular r:id="rId5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4F5F5"/>
    <a:srgbClr val="9999FF"/>
    <a:srgbClr val="9191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564" autoAdjust="0"/>
    <p:restoredTop sz="94660"/>
  </p:normalViewPr>
  <p:slideViewPr>
    <p:cSldViewPr snapToGrid="0">
      <p:cViewPr varScale="1">
        <p:scale>
          <a:sx n="69" d="100"/>
          <a:sy n="69" d="100"/>
        </p:scale>
        <p:origin x="756"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s>
</file>

<file path=ppt/media/image1.jpg>
</file>

<file path=ppt/media/image10.tmp>
</file>

<file path=ppt/media/image11.tmp>
</file>

<file path=ppt/media/image12.tmp>
</file>

<file path=ppt/media/image13.tmp>
</file>

<file path=ppt/media/image14.tmp>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G>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4379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1772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5602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25678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6552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2528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2926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595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89347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97698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42866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8/19/2023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11656046"/>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702944" y="1035905"/>
            <a:ext cx="8915399" cy="2262781"/>
          </a:xfrm>
        </p:spPr>
        <p:txBody>
          <a:bodyPr>
            <a:normAutofit fontScale="90000"/>
          </a:bodyPr>
          <a:lstStyle/>
          <a:p>
            <a:r>
              <a:rPr lang="en-US" sz="6600" b="1" dirty="0">
                <a:solidFill>
                  <a:schemeClr val="tx1"/>
                </a:solidFill>
                <a:effectLst>
                  <a:glow rad="279400">
                    <a:srgbClr val="FFFFFF"/>
                  </a:glow>
                </a:effectLst>
                <a:latin typeface="oratorstd" panose="020D0509020203030204" pitchFamily="49" charset="0"/>
                <a:cs typeface="Peach Play" panose="02000000000000000000" pitchFamily="2" charset="0"/>
              </a:rPr>
              <a:t>Hospital Management System</a:t>
            </a:r>
          </a:p>
        </p:txBody>
      </p:sp>
      <p:sp>
        <p:nvSpPr>
          <p:cNvPr id="3" name="Subtitle 2"/>
          <p:cNvSpPr>
            <a:spLocks noGrp="1"/>
          </p:cNvSpPr>
          <p:nvPr>
            <p:ph type="subTitle" idx="1"/>
          </p:nvPr>
        </p:nvSpPr>
        <p:spPr>
          <a:xfrm>
            <a:off x="1463794" y="4072409"/>
            <a:ext cx="8915399" cy="1126283"/>
          </a:xfrm>
        </p:spPr>
        <p:txBody>
          <a:bodyPr>
            <a:normAutofit fontScale="77500" lnSpcReduction="20000"/>
          </a:bodyPr>
          <a:lstStyle/>
          <a:p>
            <a:pPr algn="ctr"/>
            <a:r>
              <a:rPr lang="en-US" sz="3600" b="1" dirty="0">
                <a:effectLst>
                  <a:glow rad="228600">
                    <a:srgbClr val="FFFFFF"/>
                  </a:glow>
                </a:effectLst>
                <a:latin typeface="oratorstd" panose="020D0509020203030204" pitchFamily="49" charset="0"/>
                <a:cs typeface="Peach Play" panose="02000000000000000000" pitchFamily="2" charset="0"/>
              </a:rPr>
              <a:t>MEP 2.1 &amp; 2.2</a:t>
            </a:r>
          </a:p>
          <a:p>
            <a:r>
              <a:rPr lang="en-US" sz="3600" b="1" dirty="0">
                <a:effectLst>
                  <a:glow rad="228600">
                    <a:srgbClr val="FFFFFF"/>
                  </a:glow>
                </a:effectLst>
                <a:latin typeface="oratorstd" panose="020D0509020203030204" pitchFamily="49" charset="0"/>
                <a:cs typeface="Peach Play" panose="02000000000000000000" pitchFamily="2" charset="0"/>
              </a:rPr>
              <a:t>This is a progress presentation for chapter 1</a:t>
            </a:r>
          </a:p>
          <a:p>
            <a:pPr algn="ctr"/>
            <a:endParaRPr lang="en-US" sz="3600" b="1" dirty="0">
              <a:effectLst>
                <a:glow rad="228600">
                  <a:schemeClr val="bg2">
                    <a:lumMod val="90000"/>
                    <a:alpha val="40000"/>
                  </a:schemeClr>
                </a:glow>
              </a:effectLst>
              <a:latin typeface="Peach Play" panose="02000000000000000000" pitchFamily="2" charset="0"/>
              <a:cs typeface="Peach Play" panose="02000000000000000000" pitchFamily="2" charset="0"/>
            </a:endParaRPr>
          </a:p>
          <a:p>
            <a:pPr algn="ctr"/>
            <a:endParaRPr lang="en-US" sz="3600" b="1" dirty="0">
              <a:effectLst>
                <a:glow rad="228600">
                  <a:schemeClr val="bg2">
                    <a:lumMod val="90000"/>
                    <a:alpha val="40000"/>
                  </a:schemeClr>
                </a:glow>
              </a:effectLst>
              <a:latin typeface="Peach Play" panose="02000000000000000000" pitchFamily="2" charset="0"/>
              <a:cs typeface="Peach Play" panose="02000000000000000000" pitchFamily="2" charset="0"/>
            </a:endParaRPr>
          </a:p>
        </p:txBody>
      </p:sp>
    </p:spTree>
    <p:extLst>
      <p:ext uri="{BB962C8B-B14F-4D97-AF65-F5344CB8AC3E}">
        <p14:creationId xmlns:p14="http://schemas.microsoft.com/office/powerpoint/2010/main" val="16347218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872594"/>
            <a:ext cx="10577052" cy="793974"/>
          </a:xfrm>
        </p:spPr>
        <p:txBody>
          <a:bodyPr>
            <a:noAutofit/>
          </a:bodyPr>
          <a:lstStyle/>
          <a:p>
            <a:r>
              <a:rPr lang="en-US" sz="3600" b="1" dirty="0">
                <a:effectLst>
                  <a:glow rad="228600">
                    <a:srgbClr val="FFFFFF"/>
                  </a:glow>
                </a:effectLst>
                <a:latin typeface="oratorstd" panose="020D0509020203030204" pitchFamily="49" charset="0"/>
              </a:rPr>
              <a:t>2. </a:t>
            </a:r>
            <a:r>
              <a:rPr lang="en-US" sz="3200" b="1" dirty="0">
                <a:effectLst>
                  <a:glow rad="228600">
                    <a:srgbClr val="FFFFFF"/>
                  </a:glow>
                </a:effectLst>
                <a:latin typeface="oratorstd" panose="020D0509020203030204" pitchFamily="49" charset="0"/>
                <a:cs typeface="Peach Play" panose="02000000000000000000" pitchFamily="2" charset="0"/>
              </a:rPr>
              <a:t>Design and Implementation of Hospital Management System</a:t>
            </a:r>
            <a:br>
              <a:rPr lang="en-US" sz="3200" b="1" dirty="0">
                <a:latin typeface="oratorstd" panose="020D0509020203030204" pitchFamily="49" charset="0"/>
              </a:rPr>
            </a:br>
            <a:endParaRPr lang="en-US" sz="3200" b="1" dirty="0">
              <a:latin typeface="oratorstd" panose="020D0509020203030204" pitchFamily="49" charset="0"/>
            </a:endParaRPr>
          </a:p>
        </p:txBody>
      </p:sp>
      <p:sp>
        <p:nvSpPr>
          <p:cNvPr id="3" name="Content Placeholder 2"/>
          <p:cNvSpPr>
            <a:spLocks noGrp="1"/>
          </p:cNvSpPr>
          <p:nvPr>
            <p:ph idx="1"/>
          </p:nvPr>
        </p:nvSpPr>
        <p:spPr>
          <a:xfrm>
            <a:off x="838200" y="1666568"/>
            <a:ext cx="11004755" cy="4351338"/>
          </a:xfrm>
        </p:spPr>
        <p:txBody>
          <a:bodyPr>
            <a:normAutofit/>
          </a:bodyPr>
          <a:lstStyle/>
          <a:p>
            <a:pPr marL="0" indent="0">
              <a:buNone/>
            </a:pPr>
            <a:r>
              <a:rPr lang="en-US" b="1" dirty="0" err="1">
                <a:effectLst>
                  <a:glow rad="101600">
                    <a:srgbClr val="FFFFFF"/>
                  </a:glow>
                </a:effectLst>
                <a:latin typeface="oratorstd" panose="020D0509020203030204" pitchFamily="49" charset="0"/>
                <a:cs typeface="Peach Play" panose="02000000000000000000" pitchFamily="2" charset="0"/>
              </a:rPr>
              <a:t>Adebisi</a:t>
            </a:r>
            <a:r>
              <a:rPr lang="en-US" b="1" dirty="0">
                <a:effectLst>
                  <a:glow rad="101600">
                    <a:srgbClr val="FFFFFF"/>
                  </a:glow>
                </a:effectLst>
                <a:latin typeface="oratorstd" panose="020D0509020203030204" pitchFamily="49" charset="0"/>
                <a:cs typeface="Peach Play" panose="02000000000000000000" pitchFamily="2" charset="0"/>
              </a:rPr>
              <a:t> O.A, </a:t>
            </a:r>
            <a:r>
              <a:rPr lang="en-US" b="1" dirty="0" err="1">
                <a:effectLst>
                  <a:glow rad="101600">
                    <a:srgbClr val="FFFFFF"/>
                  </a:glow>
                </a:effectLst>
                <a:latin typeface="oratorstd" panose="020D0509020203030204" pitchFamily="49" charset="0"/>
                <a:cs typeface="Peach Play" panose="02000000000000000000" pitchFamily="2" charset="0"/>
              </a:rPr>
              <a:t>Oladosu</a:t>
            </a:r>
            <a:r>
              <a:rPr lang="en-US" b="1" dirty="0">
                <a:effectLst>
                  <a:glow rad="101600">
                    <a:srgbClr val="FFFFFF"/>
                  </a:glow>
                </a:effectLst>
                <a:latin typeface="oratorstd" panose="020D0509020203030204" pitchFamily="49" charset="0"/>
                <a:cs typeface="Peach Play" panose="02000000000000000000" pitchFamily="2" charset="0"/>
              </a:rPr>
              <a:t> D.A</a:t>
            </a:r>
            <a:r>
              <a:rPr lang="en-US" dirty="0">
                <a:effectLst>
                  <a:glow rad="101600">
                    <a:srgbClr val="FFFFFF"/>
                  </a:glow>
                </a:effectLst>
                <a:latin typeface="oratorstd" panose="020D0509020203030204" pitchFamily="49" charset="0"/>
                <a:cs typeface="Peach Play" panose="02000000000000000000" pitchFamily="2" charset="0"/>
              </a:rPr>
              <a:t> The  system solved  the  problems  associated  with the  existing  manual system.  Security  is  also  enhanced  since  access  to  the system requires authentication. </a:t>
            </a:r>
            <a:r>
              <a:rPr lang="en-US" b="1" dirty="0">
                <a:effectLst>
                  <a:glow rad="101600">
                    <a:srgbClr val="FFFFFF"/>
                  </a:glow>
                </a:effectLst>
                <a:latin typeface="oratorstd" panose="020D0509020203030204" pitchFamily="49" charset="0"/>
                <a:cs typeface="Peach Play" panose="02000000000000000000" pitchFamily="2" charset="0"/>
              </a:rPr>
              <a:t>1, July 2015</a:t>
            </a:r>
          </a:p>
          <a:p>
            <a:endParaRPr lang="en-US" dirty="0">
              <a:latin typeface="oratorstd" panose="020D0509020203030204" pitchFamily="49" charset="0"/>
            </a:endParaRPr>
          </a:p>
        </p:txBody>
      </p:sp>
      <p:sp>
        <p:nvSpPr>
          <p:cNvPr id="5" name="Rectangle 4"/>
          <p:cNvSpPr/>
          <p:nvPr/>
        </p:nvSpPr>
        <p:spPr>
          <a:xfrm>
            <a:off x="1941378" y="6227279"/>
            <a:ext cx="8798398" cy="369332"/>
          </a:xfrm>
          <a:prstGeom prst="rect">
            <a:avLst/>
          </a:prstGeom>
          <a:effectLst>
            <a:glow rad="228600">
              <a:schemeClr val="accent3">
                <a:satMod val="175000"/>
                <a:alpha val="40000"/>
              </a:schemeClr>
            </a:glow>
          </a:effectLst>
        </p:spPr>
        <p:txBody>
          <a:bodyPr wrap="square">
            <a:spAutoFit/>
          </a:bodyPr>
          <a:lstStyle/>
          <a:p>
            <a:r>
              <a:rPr lang="en-US" b="1" dirty="0">
                <a:effectLst>
                  <a:glow rad="101600">
                    <a:srgbClr val="FFFFFF"/>
                  </a:glow>
                </a:effectLst>
                <a:latin typeface="oratorstd" panose="020D0509020203030204" pitchFamily="49" charset="0"/>
                <a:cs typeface="Peach Play" panose="02000000000000000000" pitchFamily="2" charset="0"/>
              </a:rPr>
              <a:t>Design and Implementation of Hospital Management System</a:t>
            </a:r>
          </a:p>
        </p:txBody>
      </p:sp>
      <p:pic>
        <p:nvPicPr>
          <p:cNvPr id="6" name="Picture 5"/>
          <p:cNvPicPr>
            <a:picLocks noChangeAspect="1"/>
          </p:cNvPicPr>
          <p:nvPr/>
        </p:nvPicPr>
        <p:blipFill>
          <a:blip r:embed="rId3"/>
          <a:stretch>
            <a:fillRect/>
          </a:stretch>
        </p:blipFill>
        <p:spPr>
          <a:xfrm>
            <a:off x="3850078" y="3539323"/>
            <a:ext cx="2941824" cy="2232001"/>
          </a:xfrm>
          <a:prstGeom prst="rect">
            <a:avLst/>
          </a:prstGeom>
        </p:spPr>
      </p:pic>
    </p:spTree>
    <p:extLst>
      <p:ext uri="{BB962C8B-B14F-4D97-AF65-F5344CB8AC3E}">
        <p14:creationId xmlns:p14="http://schemas.microsoft.com/office/powerpoint/2010/main" val="2849942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effectLst>
                  <a:glow rad="228600">
                    <a:srgbClr val="FFFFFF"/>
                  </a:glow>
                </a:effectLst>
                <a:latin typeface="oratorstd" panose="020D0509020203030204" pitchFamily="49" charset="0"/>
                <a:cs typeface="Peach Play" panose="02000000000000000000" pitchFamily="2" charset="0"/>
              </a:rPr>
              <a:t>3. A PROPOSAL ON HOSPITAL MANAGEMENT SYSTEM</a:t>
            </a:r>
            <a:endParaRPr lang="en-US" sz="3200" b="1" dirty="0">
              <a:effectLst>
                <a:glow rad="228600">
                  <a:srgbClr val="FFFFFF"/>
                </a:glow>
              </a:effectLst>
              <a:latin typeface="oratorstd" panose="020D0509020203030204" pitchFamily="49" charset="0"/>
            </a:endParaRPr>
          </a:p>
        </p:txBody>
      </p:sp>
      <p:sp>
        <p:nvSpPr>
          <p:cNvPr id="3" name="Content Placeholder 2"/>
          <p:cNvSpPr>
            <a:spLocks noGrp="1"/>
          </p:cNvSpPr>
          <p:nvPr>
            <p:ph idx="1"/>
          </p:nvPr>
        </p:nvSpPr>
        <p:spPr/>
        <p:txBody>
          <a:bodyPr>
            <a:normAutofit/>
          </a:bodyPr>
          <a:lstStyle/>
          <a:p>
            <a:r>
              <a:rPr lang="en-US" sz="2400" b="1" dirty="0">
                <a:effectLst>
                  <a:glow rad="228600">
                    <a:srgbClr val="FFFFFF"/>
                  </a:glow>
                </a:effectLst>
                <a:latin typeface="oratorstd" panose="020D0509020203030204" pitchFamily="49" charset="0"/>
                <a:cs typeface="Peach Play" panose="02000000000000000000" pitchFamily="2" charset="0"/>
              </a:rPr>
              <a:t>Paras Kumar </a:t>
            </a:r>
            <a:r>
              <a:rPr lang="en-US" sz="2400" b="1" dirty="0" err="1">
                <a:effectLst>
                  <a:glow rad="228600">
                    <a:srgbClr val="FFFFFF"/>
                  </a:glow>
                </a:effectLst>
                <a:latin typeface="oratorstd" panose="020D0509020203030204" pitchFamily="49" charset="0"/>
                <a:cs typeface="Peach Play" panose="02000000000000000000" pitchFamily="2" charset="0"/>
              </a:rPr>
              <a:t>Bishwakarma</a:t>
            </a:r>
            <a:r>
              <a:rPr lang="en-US" sz="2400" b="1" dirty="0">
                <a:effectLst>
                  <a:glow rad="228600">
                    <a:srgbClr val="FFFFFF"/>
                  </a:glow>
                </a:effectLst>
                <a:latin typeface="oratorstd" panose="020D0509020203030204" pitchFamily="49" charset="0"/>
                <a:cs typeface="Peach Play" panose="02000000000000000000" pitchFamily="2" charset="0"/>
              </a:rPr>
              <a:t> , Manish </a:t>
            </a:r>
            <a:r>
              <a:rPr lang="en-US" sz="2400" b="1" dirty="0" err="1">
                <a:effectLst>
                  <a:glow rad="228600">
                    <a:srgbClr val="FFFFFF"/>
                  </a:glow>
                </a:effectLst>
                <a:latin typeface="oratorstd" panose="020D0509020203030204" pitchFamily="49" charset="0"/>
                <a:cs typeface="Peach Play" panose="02000000000000000000" pitchFamily="2" charset="0"/>
              </a:rPr>
              <a:t>Upreti</a:t>
            </a:r>
            <a:r>
              <a:rPr lang="en-US" sz="2400" b="1" dirty="0">
                <a:effectLst>
                  <a:glow rad="228600">
                    <a:srgbClr val="FFFFFF"/>
                  </a:glow>
                </a:effectLst>
                <a:latin typeface="oratorstd" panose="020D0509020203030204" pitchFamily="49" charset="0"/>
                <a:cs typeface="Peach Play" panose="02000000000000000000" pitchFamily="2" charset="0"/>
              </a:rPr>
              <a:t>, </a:t>
            </a:r>
            <a:r>
              <a:rPr lang="en-US" sz="2400" b="1" dirty="0" err="1">
                <a:effectLst>
                  <a:glow rad="228600">
                    <a:srgbClr val="FFFFFF"/>
                  </a:glow>
                </a:effectLst>
                <a:latin typeface="oratorstd" panose="020D0509020203030204" pitchFamily="49" charset="0"/>
                <a:cs typeface="Peach Play" panose="02000000000000000000" pitchFamily="2" charset="0"/>
              </a:rPr>
              <a:t>Raju</a:t>
            </a:r>
            <a:r>
              <a:rPr lang="en-US" sz="2400" b="1" dirty="0">
                <a:effectLst>
                  <a:glow rad="228600">
                    <a:srgbClr val="FFFFFF"/>
                  </a:glow>
                </a:effectLst>
                <a:latin typeface="oratorstd" panose="020D0509020203030204" pitchFamily="49" charset="0"/>
                <a:cs typeface="Peach Play" panose="02000000000000000000" pitchFamily="2" charset="0"/>
              </a:rPr>
              <a:t> Kumar </a:t>
            </a:r>
            <a:r>
              <a:rPr lang="en-US" sz="2400" b="1" dirty="0" err="1">
                <a:effectLst>
                  <a:glow rad="228600">
                    <a:srgbClr val="FFFFFF"/>
                  </a:glow>
                </a:effectLst>
                <a:latin typeface="oratorstd" panose="020D0509020203030204" pitchFamily="49" charset="0"/>
                <a:cs typeface="Peach Play" panose="02000000000000000000" pitchFamily="2" charset="0"/>
              </a:rPr>
              <a:t>Yadav</a:t>
            </a:r>
            <a:r>
              <a:rPr lang="en-US" sz="2400" b="1" dirty="0">
                <a:effectLst>
                  <a:glow rad="228600">
                    <a:srgbClr val="FFFFFF"/>
                  </a:glow>
                </a:effectLst>
                <a:latin typeface="oratorstd" panose="020D0509020203030204" pitchFamily="49" charset="0"/>
                <a:cs typeface="Peach Play" panose="02000000000000000000" pitchFamily="2" charset="0"/>
              </a:rPr>
              <a:t>, </a:t>
            </a:r>
            <a:r>
              <a:rPr lang="en-US" sz="2400" b="1" dirty="0" err="1">
                <a:effectLst>
                  <a:glow rad="228600">
                    <a:srgbClr val="FFFFFF"/>
                  </a:glow>
                </a:effectLst>
                <a:latin typeface="oratorstd" panose="020D0509020203030204" pitchFamily="49" charset="0"/>
                <a:cs typeface="Peach Play" panose="02000000000000000000" pitchFamily="2" charset="0"/>
              </a:rPr>
              <a:t>Shreedhar</a:t>
            </a:r>
            <a:r>
              <a:rPr lang="en-US" sz="2400" b="1" dirty="0">
                <a:effectLst>
                  <a:glow rad="228600">
                    <a:srgbClr val="FFFFFF"/>
                  </a:glow>
                </a:effectLst>
                <a:latin typeface="oratorstd" panose="020D0509020203030204" pitchFamily="49" charset="0"/>
                <a:cs typeface="Peach Play" panose="02000000000000000000" pitchFamily="2" charset="0"/>
              </a:rPr>
              <a:t> Acharya </a:t>
            </a:r>
            <a:r>
              <a:rPr lang="en-US" sz="2400" dirty="0">
                <a:effectLst>
                  <a:glow rad="228600">
                    <a:srgbClr val="FFFFFF"/>
                  </a:glow>
                </a:effectLst>
                <a:latin typeface="oratorstd" panose="020D0509020203030204" pitchFamily="49" charset="0"/>
                <a:cs typeface="Peach Play" panose="02000000000000000000" pitchFamily="2" charset="0"/>
              </a:rPr>
              <a:t>This application contains login form, patient registration, doctor registration. Hospital Management application allow patients to edit their information like patient name, contact number, address, disease from which he is suffering from etc. </a:t>
            </a:r>
            <a:r>
              <a:rPr lang="en-US" sz="2400" b="1" dirty="0">
                <a:effectLst>
                  <a:glow rad="228600">
                    <a:srgbClr val="FFFFFF"/>
                  </a:glow>
                </a:effectLst>
                <a:latin typeface="oratorstd" panose="020D0509020203030204" pitchFamily="49" charset="0"/>
                <a:cs typeface="Peach Play" panose="02000000000000000000" pitchFamily="2" charset="0"/>
              </a:rPr>
              <a:t>17th June 2014</a:t>
            </a:r>
          </a:p>
          <a:p>
            <a:endParaRPr lang="en-US" sz="2400" b="1" dirty="0">
              <a:effectLst>
                <a:glow rad="228600">
                  <a:srgbClr val="FFFFFF"/>
                </a:glow>
              </a:effectLst>
              <a:latin typeface="oratorstd" panose="020D0509020203030204" pitchFamily="49" charset="0"/>
              <a:cs typeface="Peach Play" panose="02000000000000000000" pitchFamily="2" charset="0"/>
            </a:endParaRPr>
          </a:p>
          <a:p>
            <a:endParaRPr lang="en-US" sz="2400" dirty="0">
              <a:latin typeface="oratorstd" panose="020D0509020203030204" pitchFamily="49" charset="0"/>
            </a:endParaRPr>
          </a:p>
        </p:txBody>
      </p:sp>
      <p:pic>
        <p:nvPicPr>
          <p:cNvPr id="4" name="Picture 3"/>
          <p:cNvPicPr>
            <a:picLocks noChangeAspect="1"/>
          </p:cNvPicPr>
          <p:nvPr/>
        </p:nvPicPr>
        <p:blipFill rotWithShape="1">
          <a:blip r:embed="rId3"/>
          <a:srcRect l="29983" t="30851" r="24581" b="23983"/>
          <a:stretch/>
        </p:blipFill>
        <p:spPr>
          <a:xfrm>
            <a:off x="3950249" y="4148414"/>
            <a:ext cx="3593206" cy="2028549"/>
          </a:xfrm>
          <a:prstGeom prst="rect">
            <a:avLst/>
          </a:prstGeom>
        </p:spPr>
      </p:pic>
      <p:sp>
        <p:nvSpPr>
          <p:cNvPr id="5" name="Rectangle 4"/>
          <p:cNvSpPr/>
          <p:nvPr/>
        </p:nvSpPr>
        <p:spPr>
          <a:xfrm>
            <a:off x="2925901" y="6304866"/>
            <a:ext cx="6340197" cy="400110"/>
          </a:xfrm>
          <a:prstGeom prst="rect">
            <a:avLst/>
          </a:prstGeom>
        </p:spPr>
        <p:txBody>
          <a:bodyPr wrap="none">
            <a:spAutoFit/>
          </a:bodyPr>
          <a:lstStyle/>
          <a:p>
            <a:r>
              <a:rPr lang="en-US" sz="2000" dirty="0">
                <a:effectLst>
                  <a:glow rad="228600">
                    <a:srgbClr val="FFFFFF"/>
                  </a:glow>
                </a:effectLst>
                <a:latin typeface="oratorstd" panose="020D0509020203030204" pitchFamily="49" charset="0"/>
                <a:cs typeface="Peach Play" panose="02000000000000000000" pitchFamily="2" charset="0"/>
              </a:rPr>
              <a:t>A PROPOSAL ON HOSPITAL MANAGEMENT SYSTEM</a:t>
            </a:r>
          </a:p>
        </p:txBody>
      </p:sp>
    </p:spTree>
    <p:extLst>
      <p:ext uri="{BB962C8B-B14F-4D97-AF65-F5344CB8AC3E}">
        <p14:creationId xmlns:p14="http://schemas.microsoft.com/office/powerpoint/2010/main" val="9738747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effectLst>
                  <a:glow rad="228600">
                    <a:srgbClr val="FFFFFF"/>
                  </a:glow>
                </a:effectLst>
                <a:latin typeface="oratorstd" panose="020D0509020203030204" pitchFamily="49" charset="0"/>
                <a:cs typeface="Peach Play" panose="02000000000000000000" pitchFamily="2" charset="0"/>
              </a:rPr>
              <a:t>4. AUTOMATED HOSPITAL MANAGEMENT SYSTEM</a:t>
            </a:r>
          </a:p>
        </p:txBody>
      </p:sp>
      <p:sp>
        <p:nvSpPr>
          <p:cNvPr id="3" name="Content Placeholder 2"/>
          <p:cNvSpPr>
            <a:spLocks noGrp="1"/>
          </p:cNvSpPr>
          <p:nvPr>
            <p:ph idx="1"/>
          </p:nvPr>
        </p:nvSpPr>
        <p:spPr/>
        <p:txBody>
          <a:bodyPr>
            <a:normAutofit/>
          </a:bodyPr>
          <a:lstStyle/>
          <a:p>
            <a:r>
              <a:rPr lang="en-US" sz="2400" b="1" dirty="0">
                <a:effectLst>
                  <a:glow rad="228600">
                    <a:srgbClr val="FFFFFF"/>
                  </a:glow>
                </a:effectLst>
                <a:latin typeface="oratorstd" panose="020D0509020203030204" pitchFamily="49" charset="0"/>
                <a:cs typeface="Peach Play" panose="02000000000000000000" pitchFamily="2" charset="0"/>
              </a:rPr>
              <a:t>OGBOBE NKECHI AGNES </a:t>
            </a:r>
            <a:r>
              <a:rPr lang="en-US" sz="2400" dirty="0">
                <a:effectLst>
                  <a:glow rad="228600">
                    <a:srgbClr val="FFFFFF"/>
                  </a:glow>
                </a:effectLst>
                <a:latin typeface="oratorstd" panose="020D0509020203030204" pitchFamily="49" charset="0"/>
                <a:cs typeface="Peach Play" panose="02000000000000000000" pitchFamily="2" charset="0"/>
              </a:rPr>
              <a:t>It is a software-based application to deliver operational speed and service efficiency in any target hospital. The project Automated Hospital Management System is very accurate in its approach and suits all environments including large, medium or small scale hospitals. </a:t>
            </a:r>
            <a:r>
              <a:rPr lang="en-US" sz="2400" b="1" dirty="0">
                <a:effectLst>
                  <a:glow rad="228600">
                    <a:srgbClr val="FFFFFF"/>
                  </a:glow>
                </a:effectLst>
                <a:latin typeface="oratorstd" panose="020D0509020203030204" pitchFamily="49" charset="0"/>
                <a:cs typeface="Peach Play" panose="02000000000000000000" pitchFamily="2" charset="0"/>
              </a:rPr>
              <a:t>MAY 2011</a:t>
            </a:r>
          </a:p>
        </p:txBody>
      </p:sp>
      <p:sp>
        <p:nvSpPr>
          <p:cNvPr id="5" name="Rectangle 4"/>
          <p:cNvSpPr/>
          <p:nvPr/>
        </p:nvSpPr>
        <p:spPr>
          <a:xfrm>
            <a:off x="2983906" y="6311900"/>
            <a:ext cx="5378395" cy="369332"/>
          </a:xfrm>
          <a:prstGeom prst="rect">
            <a:avLst/>
          </a:prstGeom>
        </p:spPr>
        <p:txBody>
          <a:bodyPr wrap="none">
            <a:spAutoFit/>
          </a:bodyPr>
          <a:lstStyle/>
          <a:p>
            <a:r>
              <a:rPr lang="en-US" b="1" dirty="0">
                <a:effectLst>
                  <a:glow rad="228600">
                    <a:srgbClr val="FFFFFF"/>
                  </a:glow>
                </a:effectLst>
                <a:latin typeface="oratorstd" panose="020D0509020203030204" pitchFamily="49" charset="0"/>
                <a:cs typeface="Peach Play" panose="02000000000000000000" pitchFamily="2" charset="0"/>
              </a:rPr>
              <a:t>AUTOMATED HOSPITAL MANAGEMENT SYSTEM</a:t>
            </a:r>
            <a:endParaRPr lang="en-US" dirty="0">
              <a:effectLst>
                <a:glow rad="228600">
                  <a:srgbClr val="FFFFFF"/>
                </a:glow>
              </a:effectLst>
              <a:latin typeface="oratorstd" panose="020D0509020203030204" pitchFamily="49" charset="0"/>
            </a:endParaRPr>
          </a:p>
        </p:txBody>
      </p:sp>
      <p:pic>
        <p:nvPicPr>
          <p:cNvPr id="6" name="Picture 5"/>
          <p:cNvPicPr>
            <a:picLocks noChangeAspect="1"/>
          </p:cNvPicPr>
          <p:nvPr/>
        </p:nvPicPr>
        <p:blipFill rotWithShape="1">
          <a:blip r:embed="rId3"/>
          <a:srcRect l="27994" t="20731" r="21798" b="28389"/>
          <a:stretch/>
        </p:blipFill>
        <p:spPr>
          <a:xfrm>
            <a:off x="3549551" y="3950631"/>
            <a:ext cx="3723676" cy="2130975"/>
          </a:xfrm>
          <a:prstGeom prst="rect">
            <a:avLst/>
          </a:prstGeom>
        </p:spPr>
      </p:pic>
    </p:spTree>
    <p:extLst>
      <p:ext uri="{BB962C8B-B14F-4D97-AF65-F5344CB8AC3E}">
        <p14:creationId xmlns:p14="http://schemas.microsoft.com/office/powerpoint/2010/main" val="1325525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4422" y="29497"/>
            <a:ext cx="9662519" cy="1781505"/>
          </a:xfrm>
          <a:effectLst>
            <a:glow rad="228600">
              <a:schemeClr val="bg1"/>
            </a:glow>
          </a:effectLst>
        </p:spPr>
        <p:txBody>
          <a:bodyPr>
            <a:normAutofit/>
            <a:scene3d>
              <a:camera prst="orthographicFront"/>
              <a:lightRig rig="threePt" dir="t"/>
            </a:scene3d>
            <a:sp3d extrusionH="57150">
              <a:bevelT w="38100" h="38100" prst="angle"/>
            </a:sp3d>
          </a:bodyPr>
          <a:lstStyle/>
          <a:p>
            <a:r>
              <a:rPr lang="en-US" sz="3200" b="1" dirty="0">
                <a:effectLst>
                  <a:glow rad="228600">
                    <a:srgbClr val="FFFFFF"/>
                  </a:glow>
                </a:effectLst>
                <a:latin typeface="oratorstd" panose="020D0509020203030204" pitchFamily="49" charset="0"/>
                <a:cs typeface="Peach Play" panose="02000000000000000000" pitchFamily="2" charset="0"/>
              </a:rPr>
              <a:t> MEDICAL RECORD HOSPITAL MANAGEMENT SYSTEM </a:t>
            </a:r>
          </a:p>
        </p:txBody>
      </p:sp>
      <p:sp>
        <p:nvSpPr>
          <p:cNvPr id="4" name="Content Placeholder 2"/>
          <p:cNvSpPr>
            <a:spLocks noGrp="1"/>
          </p:cNvSpPr>
          <p:nvPr>
            <p:ph idx="1"/>
          </p:nvPr>
        </p:nvSpPr>
        <p:spPr>
          <a:xfrm>
            <a:off x="871619" y="2165617"/>
            <a:ext cx="8825659" cy="4415487"/>
          </a:xfrm>
        </p:spPr>
        <p:txBody>
          <a:bodyPr>
            <a:normAutofit/>
          </a:bodyPr>
          <a:lstStyle/>
          <a:p>
            <a:pPr lvl="0">
              <a:buClr>
                <a:srgbClr val="B01513"/>
              </a:buClr>
            </a:pPr>
            <a:endParaRPr lang="th-TH" sz="3300" dirty="0">
              <a:latin typeface="JS Synjai" panose="02000000000000000000" pitchFamily="50" charset="0"/>
              <a:cs typeface="JS Synjai" panose="02000000000000000000" pitchFamily="50" charset="0"/>
            </a:endParaRPr>
          </a:p>
          <a:p>
            <a:pPr lvl="0">
              <a:buClr>
                <a:srgbClr val="B01513"/>
              </a:buClr>
            </a:pPr>
            <a:endParaRPr lang="th-TH" sz="3300" dirty="0">
              <a:latin typeface="JS Synjai" panose="02000000000000000000" pitchFamily="50" charset="0"/>
              <a:cs typeface="JS Synjai" panose="02000000000000000000" pitchFamily="50" charset="0"/>
            </a:endParaRPr>
          </a:p>
        </p:txBody>
      </p:sp>
      <p:pic>
        <p:nvPicPr>
          <p:cNvPr id="3" name="Picture 2"/>
          <p:cNvPicPr>
            <a:picLocks noChangeAspect="1"/>
          </p:cNvPicPr>
          <p:nvPr/>
        </p:nvPicPr>
        <p:blipFill>
          <a:blip r:embed="rId3"/>
          <a:stretch>
            <a:fillRect/>
          </a:stretch>
        </p:blipFill>
        <p:spPr>
          <a:xfrm>
            <a:off x="561781" y="2165617"/>
            <a:ext cx="8827773" cy="3987130"/>
          </a:xfrm>
          <a:prstGeom prst="rect">
            <a:avLst/>
          </a:prstGeom>
        </p:spPr>
      </p:pic>
      <p:sp>
        <p:nvSpPr>
          <p:cNvPr id="5" name="Content Placeholder 2"/>
          <p:cNvSpPr txBox="1">
            <a:spLocks/>
          </p:cNvSpPr>
          <p:nvPr/>
        </p:nvSpPr>
        <p:spPr>
          <a:xfrm>
            <a:off x="233609" y="1479240"/>
            <a:ext cx="11535604" cy="438602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None/>
            </a:pPr>
            <a:r>
              <a:rPr lang="en-US" sz="2800" dirty="0">
                <a:solidFill>
                  <a:schemeClr val="tx1"/>
                </a:solidFill>
                <a:effectLst>
                  <a:glow rad="228600">
                    <a:srgbClr val="FCFBFD"/>
                  </a:glow>
                </a:effectLst>
                <a:latin typeface="oratorstd" panose="020D0509020203030204" pitchFamily="49" charset="0"/>
                <a:cs typeface="Peach Play" panose="02000000000000000000" pitchFamily="2" charset="0"/>
              </a:rPr>
              <a:t>	</a:t>
            </a:r>
            <a:r>
              <a:rPr lang="en-US" sz="2800" dirty="0" err="1">
                <a:solidFill>
                  <a:schemeClr val="tx1"/>
                </a:solidFill>
                <a:effectLst>
                  <a:glow rad="228600">
                    <a:srgbClr val="FCFBFD"/>
                  </a:glow>
                </a:effectLst>
                <a:latin typeface="oratorstd" panose="020D0509020203030204" pitchFamily="49" charset="0"/>
                <a:cs typeface="Peach Play" panose="02000000000000000000" pitchFamily="2" charset="0"/>
              </a:rPr>
              <a:t>Huffman,E.K</a:t>
            </a:r>
            <a:r>
              <a:rPr lang="en-US" sz="2800" dirty="0">
                <a:solidFill>
                  <a:schemeClr val="tx1"/>
                </a:solidFill>
                <a:effectLst>
                  <a:glow rad="228600">
                    <a:srgbClr val="FCFBFD"/>
                  </a:glow>
                </a:effectLst>
                <a:latin typeface="oratorstd" panose="020D0509020203030204" pitchFamily="49" charset="0"/>
                <a:cs typeface="Peach Play" panose="02000000000000000000" pitchFamily="2" charset="0"/>
              </a:rPr>
              <a:t>, From the patient's hospital records collected in the original paper file format. Data is saved Pet history History of treatment Incorporation of drug delivery records in a paper-based manner, resulting in poor data utilization, record keeping, and data retrieval. Stacked and lost. Published 2007 </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45762" y="4115658"/>
            <a:ext cx="3339840" cy="2518316"/>
          </a:xfrm>
          <a:prstGeom prst="rect">
            <a:avLst/>
          </a:prstGeom>
        </p:spPr>
      </p:pic>
    </p:spTree>
    <p:extLst>
      <p:ext uri="{BB962C8B-B14F-4D97-AF65-F5344CB8AC3E}">
        <p14:creationId xmlns:p14="http://schemas.microsoft.com/office/powerpoint/2010/main" val="873081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4" name="Title 1"/>
          <p:cNvSpPr txBox="1">
            <a:spLocks/>
          </p:cNvSpPr>
          <p:nvPr/>
        </p:nvSpPr>
        <p:spPr>
          <a:xfrm>
            <a:off x="828556" y="235975"/>
            <a:ext cx="8596668" cy="1320800"/>
          </a:xfrm>
          <a:prstGeom prst="rect">
            <a:avLst/>
          </a:prstGeom>
          <a:noFill/>
          <a:effectLst>
            <a:glow rad="228600">
              <a:schemeClr val="accent1"/>
            </a:glow>
          </a:effectLst>
        </p:spPr>
        <p:txBody>
          <a:bodyPr vert="horz" lIns="91440" tIns="45720" rIns="91440" bIns="45720" rtlCol="0" anchor="b">
            <a:noAutofit/>
            <a:scene3d>
              <a:camera prst="orthographicFront"/>
              <a:lightRig rig="threePt" dir="t"/>
            </a:scene3d>
            <a:sp3d extrusionH="57150">
              <a:bevelT w="38100" h="38100" prst="angle"/>
            </a:sp3d>
          </a:bodyPr>
          <a:lstStyle>
            <a:lvl1pPr algn="r" defTabSz="457200" rtl="0" eaLnBrk="1" latinLnBrk="0" hangingPunct="1">
              <a:spcBef>
                <a:spcPct val="0"/>
              </a:spcBef>
              <a:buNone/>
              <a:defRPr sz="54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4800" b="1" dirty="0">
                <a:solidFill>
                  <a:schemeClr val="tx1"/>
                </a:solidFill>
                <a:effectLst>
                  <a:glow rad="228600">
                    <a:srgbClr val="FFFFFF"/>
                  </a:glow>
                </a:effectLst>
                <a:latin typeface="oratorstd" panose="020D0509020203030204" pitchFamily="49" charset="0"/>
                <a:cs typeface="Peach Play" panose="02000000000000000000" pitchFamily="2" charset="0"/>
              </a:rPr>
              <a:t>SUMMARY</a:t>
            </a:r>
          </a:p>
        </p:txBody>
      </p:sp>
      <p:sp>
        <p:nvSpPr>
          <p:cNvPr id="5" name="Content Placeholder 2"/>
          <p:cNvSpPr txBox="1">
            <a:spLocks/>
          </p:cNvSpPr>
          <p:nvPr/>
        </p:nvSpPr>
        <p:spPr>
          <a:xfrm>
            <a:off x="474866" y="1829539"/>
            <a:ext cx="10940385" cy="4386020"/>
          </a:xfrm>
          <a:prstGeom prst="rect">
            <a:avLst/>
          </a:prstGeom>
          <a:effectLst>
            <a:glow rad="228600">
              <a:schemeClr val="bg1"/>
            </a:glow>
          </a:effectLst>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r>
              <a:rPr lang="en-US" sz="2800" dirty="0">
                <a:solidFill>
                  <a:schemeClr val="tx1"/>
                </a:solidFill>
                <a:effectLst>
                  <a:glow rad="228600">
                    <a:srgbClr val="FFFFFF"/>
                  </a:glow>
                </a:effectLst>
                <a:latin typeface="oratorstd" panose="020D0509020203030204" pitchFamily="49" charset="0"/>
                <a:cs typeface="Peach Play" panose="02000000000000000000" pitchFamily="2" charset="0"/>
              </a:rPr>
              <a:t> Record quality medical records. Can be used as a complete medical proof. And can communicate the care information to the healthcare team for patient care planning. Therefore, the quality of medical records. It is therefore part of the medical records quality control system. It is a system for monitoring and analyzing qualitative medical records.</a:t>
            </a:r>
          </a:p>
        </p:txBody>
      </p:sp>
    </p:spTree>
    <p:extLst>
      <p:ext uri="{BB962C8B-B14F-4D97-AF65-F5344CB8AC3E}">
        <p14:creationId xmlns:p14="http://schemas.microsoft.com/office/powerpoint/2010/main" val="2093567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16673" y="546029"/>
            <a:ext cx="10693830" cy="3301140"/>
          </a:xfrm>
        </p:spPr>
        <p:txBody>
          <a:bodyPr>
            <a:normAutofit/>
            <a:scene3d>
              <a:camera prst="orthographicFront"/>
              <a:lightRig rig="threePt" dir="t"/>
            </a:scene3d>
            <a:sp3d extrusionH="57150">
              <a:bevelT w="38100" h="38100" prst="angle"/>
            </a:sp3d>
          </a:bodyPr>
          <a:lstStyle/>
          <a:p>
            <a:br>
              <a:rPr lang="en-US" dirty="0"/>
            </a:br>
            <a:br>
              <a:rPr lang="en-US" dirty="0"/>
            </a:br>
            <a:br>
              <a:rPr lang="en-US" dirty="0">
                <a:effectLst>
                  <a:glow rad="228600">
                    <a:schemeClr val="accent5">
                      <a:satMod val="175000"/>
                      <a:alpha val="40000"/>
                    </a:schemeClr>
                  </a:glow>
                </a:effectLst>
              </a:rPr>
            </a:br>
            <a:endParaRPr lang="en-US" sz="4800" dirty="0">
              <a:effectLst>
                <a:glow rad="228600">
                  <a:schemeClr val="accent5">
                    <a:satMod val="175000"/>
                    <a:alpha val="40000"/>
                  </a:schemeClr>
                </a:glow>
              </a:effectLst>
            </a:endParaRPr>
          </a:p>
        </p:txBody>
      </p:sp>
      <p:sp>
        <p:nvSpPr>
          <p:cNvPr id="5" name="Title 1"/>
          <p:cNvSpPr txBox="1">
            <a:spLocks/>
          </p:cNvSpPr>
          <p:nvPr/>
        </p:nvSpPr>
        <p:spPr>
          <a:xfrm>
            <a:off x="880907" y="2686584"/>
            <a:ext cx="10693830" cy="2321169"/>
          </a:xfrm>
          <a:prstGeom prst="rect">
            <a:avLst/>
          </a:prstGeom>
        </p:spPr>
        <p:txBody>
          <a:bodyPr vert="horz" lIns="91440" tIns="45720" rIns="91440" bIns="45720" rtlCol="0" anchor="b">
            <a:noAutofit/>
            <a:scene3d>
              <a:camera prst="orthographicFront"/>
              <a:lightRig rig="threePt" dir="t"/>
            </a:scene3d>
            <a:sp3d extrusionH="57150">
              <a:bevelT w="38100" h="38100" prst="angle"/>
            </a:sp3d>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en-US" sz="5400" dirty="0">
                <a:latin typeface="oratorstd" panose="020D0509020203030204" pitchFamily="49" charset="0"/>
                <a:cs typeface="Peach Play" panose="02000000000000000000" pitchFamily="2" charset="0"/>
              </a:rPr>
            </a:br>
            <a:r>
              <a:rPr lang="en-US" sz="5400" b="1" dirty="0">
                <a:effectLst>
                  <a:glow rad="254000">
                    <a:schemeClr val="bg1"/>
                  </a:glow>
                </a:effectLst>
                <a:latin typeface="oratorstd" panose="020D0509020203030204" pitchFamily="49" charset="0"/>
                <a:cs typeface="Peach Play" panose="02000000000000000000" pitchFamily="2" charset="0"/>
              </a:rPr>
              <a:t>CHAPTER THREE</a:t>
            </a:r>
          </a:p>
          <a:p>
            <a:endParaRPr lang="en-US" sz="5400" b="1" dirty="0">
              <a:effectLst>
                <a:glow rad="254000">
                  <a:schemeClr val="bg1"/>
                </a:glow>
              </a:effectLst>
              <a:latin typeface="oratorstd" panose="020D0509020203030204" pitchFamily="49" charset="0"/>
              <a:cs typeface="Peach Play" panose="02000000000000000000" pitchFamily="2" charset="0"/>
            </a:endParaRPr>
          </a:p>
          <a:p>
            <a:r>
              <a:rPr lang="en-US" sz="5400" dirty="0">
                <a:effectLst>
                  <a:glow rad="177800">
                    <a:schemeClr val="bg1"/>
                  </a:glow>
                </a:effectLst>
                <a:latin typeface="oratorstd" panose="020D0509020203030204" pitchFamily="49" charset="0"/>
                <a:cs typeface="Peach Play" panose="02000000000000000000" pitchFamily="2" charset="0"/>
              </a:rPr>
              <a:t>METHODOLOGY</a:t>
            </a:r>
            <a:br>
              <a:rPr lang="en-US" sz="5400" dirty="0">
                <a:effectLst>
                  <a:glow rad="228600">
                    <a:schemeClr val="accent5">
                      <a:satMod val="175000"/>
                      <a:alpha val="40000"/>
                    </a:schemeClr>
                  </a:glow>
                </a:effectLst>
                <a:latin typeface="oratorstd" panose="020D0509020203030204" pitchFamily="49" charset="0"/>
                <a:cs typeface="Peach Play" panose="02000000000000000000" pitchFamily="2" charset="0"/>
              </a:rPr>
            </a:br>
            <a:endParaRPr lang="en-US" sz="5400" dirty="0">
              <a:effectLst>
                <a:glow rad="228600">
                  <a:schemeClr val="accent5">
                    <a:satMod val="175000"/>
                    <a:alpha val="40000"/>
                  </a:schemeClr>
                </a:glow>
              </a:effectLst>
              <a:latin typeface="oratorstd" panose="020D0509020203030204" pitchFamily="49" charset="0"/>
              <a:cs typeface="Peach Play" panose="02000000000000000000" pitchFamily="2" charset="0"/>
            </a:endParaRPr>
          </a:p>
        </p:txBody>
      </p:sp>
    </p:spTree>
    <p:extLst>
      <p:ext uri="{BB962C8B-B14F-4D97-AF65-F5344CB8AC3E}">
        <p14:creationId xmlns:p14="http://schemas.microsoft.com/office/powerpoint/2010/main" val="1059785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effectLst>
                  <a:glow rad="152400">
                    <a:schemeClr val="bg1"/>
                  </a:glow>
                </a:effectLst>
                <a:latin typeface="oratorstd" panose="020D0509020203030204" pitchFamily="49" charset="0"/>
              </a:rPr>
              <a:t>3.1 Flowchart Bank Database Management System.</a:t>
            </a:r>
          </a:p>
        </p:txBody>
      </p:sp>
      <p:sp>
        <p:nvSpPr>
          <p:cNvPr id="3" name="Content Placeholder 2"/>
          <p:cNvSpPr>
            <a:spLocks noGrp="1"/>
          </p:cNvSpPr>
          <p:nvPr>
            <p:ph idx="1"/>
          </p:nvPr>
        </p:nvSpPr>
        <p:spPr>
          <a:xfrm>
            <a:off x="838199" y="1825625"/>
            <a:ext cx="11203745" cy="2901120"/>
          </a:xfrm>
        </p:spPr>
        <p:txBody>
          <a:bodyPr>
            <a:noAutofit/>
          </a:bodyPr>
          <a:lstStyle/>
          <a:p>
            <a:pPr algn="thaiDist"/>
            <a:r>
              <a:rPr lang="en-US" dirty="0">
                <a:effectLst>
                  <a:glow rad="127000">
                    <a:schemeClr val="bg1"/>
                  </a:glow>
                </a:effectLst>
                <a:latin typeface="oratorstd" panose="020D0509020203030204" pitchFamily="49" charset="0"/>
              </a:rPr>
              <a:t>A flowchart is a type of diagram that represents an algorithm, workflow or process. The flowchart shows the steps as boxes of various kinds, and their order by connecting the boxes with arrows. This diagrammatic representation illustrates a solution model to a given problem. Flowcharts are used in analyzing, designing, documenting or managing a process or program in various fields.</a:t>
            </a:r>
          </a:p>
          <a:p>
            <a:pPr algn="thaiDist"/>
            <a:endParaRPr lang="en-US" dirty="0">
              <a:effectLst>
                <a:glow rad="127000">
                  <a:schemeClr val="bg1"/>
                </a:glow>
              </a:effectLst>
              <a:latin typeface="oratorstd" panose="020D0509020203030204" pitchFamily="49" charset="0"/>
            </a:endParaRPr>
          </a:p>
        </p:txBody>
      </p:sp>
    </p:spTree>
    <p:extLst>
      <p:ext uri="{BB962C8B-B14F-4D97-AF65-F5344CB8AC3E}">
        <p14:creationId xmlns:p14="http://schemas.microsoft.com/office/powerpoint/2010/main" val="3074528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effectLst>
                  <a:glow rad="152400">
                    <a:schemeClr val="bg1"/>
                  </a:glow>
                </a:effectLst>
                <a:latin typeface="oratorstd" panose="020D0509020203030204" pitchFamily="49" charset="0"/>
              </a:rPr>
              <a:t>3.1 Flowchart Bank Database Management System.</a:t>
            </a:r>
            <a:endParaRPr lang="en-US" sz="3600" dirty="0">
              <a:effectLst>
                <a:glow rad="152400">
                  <a:schemeClr val="bg1"/>
                </a:glow>
              </a:effectLst>
            </a:endParaRPr>
          </a:p>
        </p:txBody>
      </p:sp>
      <p:sp>
        <p:nvSpPr>
          <p:cNvPr id="3" name="Content Placeholder 2"/>
          <p:cNvSpPr>
            <a:spLocks noGrp="1"/>
          </p:cNvSpPr>
          <p:nvPr>
            <p:ph idx="1"/>
          </p:nvPr>
        </p:nvSpPr>
        <p:spPr>
          <a:xfrm>
            <a:off x="838199" y="1825625"/>
            <a:ext cx="10992729" cy="4351338"/>
          </a:xfrm>
        </p:spPr>
        <p:txBody>
          <a:bodyPr/>
          <a:lstStyle/>
          <a:p>
            <a:pPr algn="just"/>
            <a:r>
              <a:rPr lang="en-US" dirty="0">
                <a:effectLst>
                  <a:glow rad="139700">
                    <a:schemeClr val="bg1"/>
                  </a:glow>
                </a:effectLst>
                <a:latin typeface="oratorstd" panose="020D0509020203030204" pitchFamily="49" charset="0"/>
              </a:rPr>
              <a:t>This is flow chart showing the flow of our Hospital management system it includes all the steps which the program goes through while interacting with a user. The program created will allow the user to input data about medicine, view the input medicine data, be able to add more medicine data as well as edit, delete and search through medicine. The whole program will be created with python programming language code Witten in Notepad ++ and displayed through CMD (command prompt)</a:t>
            </a:r>
          </a:p>
        </p:txBody>
      </p:sp>
    </p:spTree>
    <p:extLst>
      <p:ext uri="{BB962C8B-B14F-4D97-AF65-F5344CB8AC3E}">
        <p14:creationId xmlns:p14="http://schemas.microsoft.com/office/powerpoint/2010/main" val="3497071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pic>
        <p:nvPicPr>
          <p:cNvPr id="25" name="Content Placeholder 24"/>
          <p:cNvPicPr>
            <a:picLocks noGrp="1" noChangeAspect="1"/>
          </p:cNvPicPr>
          <p:nvPr>
            <p:ph idx="1"/>
          </p:nvPr>
        </p:nvPicPr>
        <p:blipFill>
          <a:blip r:embed="rId3"/>
          <a:stretch>
            <a:fillRect/>
          </a:stretch>
        </p:blipFill>
        <p:spPr>
          <a:xfrm>
            <a:off x="4395273" y="805067"/>
            <a:ext cx="4692456" cy="6052933"/>
          </a:xfrm>
          <a:prstGeom prst="rect">
            <a:avLst/>
          </a:prstGeom>
        </p:spPr>
      </p:pic>
      <p:sp>
        <p:nvSpPr>
          <p:cNvPr id="26" name="Title 1"/>
          <p:cNvSpPr>
            <a:spLocks noGrp="1"/>
          </p:cNvSpPr>
          <p:nvPr>
            <p:ph type="title"/>
          </p:nvPr>
        </p:nvSpPr>
        <p:spPr>
          <a:xfrm>
            <a:off x="838200" y="365125"/>
            <a:ext cx="10515600" cy="1325563"/>
          </a:xfrm>
        </p:spPr>
        <p:txBody>
          <a:bodyPr/>
          <a:lstStyle/>
          <a:p>
            <a:r>
              <a:rPr lang="en-US" dirty="0">
                <a:effectLst>
                  <a:glow rad="152400">
                    <a:schemeClr val="bg1"/>
                  </a:glow>
                </a:effectLst>
                <a:latin typeface="oratorstd" panose="020D0509020203030204" pitchFamily="49" charset="0"/>
              </a:rPr>
              <a:t>Flowchart</a:t>
            </a:r>
            <a:endParaRPr lang="en-US" dirty="0">
              <a:effectLst>
                <a:glow rad="152400">
                  <a:schemeClr val="bg1"/>
                </a:glow>
              </a:effectLst>
            </a:endParaRPr>
          </a:p>
        </p:txBody>
      </p:sp>
    </p:spTree>
    <p:extLst>
      <p:ext uri="{BB962C8B-B14F-4D97-AF65-F5344CB8AC3E}">
        <p14:creationId xmlns:p14="http://schemas.microsoft.com/office/powerpoint/2010/main" val="24531477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anose="020D0509020203030204" pitchFamily="49" charset="0"/>
              </a:rPr>
              <a:t>These are the steps.</a:t>
            </a:r>
          </a:p>
        </p:txBody>
      </p:sp>
      <p:sp>
        <p:nvSpPr>
          <p:cNvPr id="3" name="Content Placeholder 2"/>
          <p:cNvSpPr>
            <a:spLocks noGrp="1"/>
          </p:cNvSpPr>
          <p:nvPr>
            <p:ph idx="1"/>
          </p:nvPr>
        </p:nvSpPr>
        <p:spPr/>
        <p:txBody>
          <a:bodyPr>
            <a:noAutofit/>
          </a:bodyPr>
          <a:lstStyle/>
          <a:p>
            <a:pPr marL="0" indent="0" algn="thaiDist">
              <a:buNone/>
            </a:pPr>
            <a:r>
              <a:rPr lang="en-US" dirty="0">
                <a:effectLst>
                  <a:glow rad="139700">
                    <a:schemeClr val="bg1"/>
                  </a:glow>
                </a:effectLst>
                <a:latin typeface="oratorstd" panose="020D0509020203030204" pitchFamily="49" charset="0"/>
              </a:rPr>
              <a:t>Step 1: Start Program</a:t>
            </a:r>
          </a:p>
          <a:p>
            <a:pPr algn="thaiDist"/>
            <a:r>
              <a:rPr lang="en-US" dirty="0">
                <a:effectLst>
                  <a:glow rad="139700">
                    <a:schemeClr val="bg1"/>
                  </a:glow>
                </a:effectLst>
                <a:latin typeface="oratorstd" panose="020D0509020203030204" pitchFamily="49" charset="0"/>
              </a:rPr>
              <a:t>Open the program on the homepage will come out “Welcome to simple database program with python language” and choose an options.	</a:t>
            </a:r>
          </a:p>
          <a:p>
            <a:pPr marL="0" indent="0" algn="thaiDist">
              <a:buNone/>
            </a:pPr>
            <a:r>
              <a:rPr lang="en-US" dirty="0">
                <a:effectLst>
                  <a:glow rad="139700">
                    <a:schemeClr val="bg1"/>
                  </a:glow>
                </a:effectLst>
                <a:latin typeface="oratorstd" panose="020D0509020203030204" pitchFamily="49" charset="0"/>
              </a:rPr>
              <a:t>Step 2: Choose an option</a:t>
            </a:r>
          </a:p>
          <a:p>
            <a:pPr algn="thaiDist"/>
            <a:r>
              <a:rPr lang="en-US" dirty="0">
                <a:effectLst>
                  <a:glow rad="139700">
                    <a:schemeClr val="bg1"/>
                  </a:glow>
                </a:effectLst>
                <a:latin typeface="oratorstd" panose="020D0509020203030204" pitchFamily="49" charset="0"/>
              </a:rPr>
              <a:t>Choose an option you can choose different options from A-G</a:t>
            </a:r>
          </a:p>
          <a:p>
            <a:endParaRPr lang="en-US" sz="1800" dirty="0">
              <a:latin typeface="oratorstd" panose="020D0509020203030204" pitchFamily="49" charset="0"/>
            </a:endParaRPr>
          </a:p>
        </p:txBody>
      </p:sp>
    </p:spTree>
    <p:extLst>
      <p:ext uri="{BB962C8B-B14F-4D97-AF65-F5344CB8AC3E}">
        <p14:creationId xmlns:p14="http://schemas.microsoft.com/office/powerpoint/2010/main" val="23996882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effectLst>
                  <a:glow rad="228600">
                    <a:srgbClr val="FFFFFF"/>
                  </a:glow>
                </a:effectLst>
                <a:latin typeface="oratorstd" panose="020D0509020203030204" pitchFamily="49" charset="0"/>
                <a:cs typeface="Peach Play" panose="02000000000000000000" pitchFamily="2" charset="0"/>
              </a:rPr>
              <a:t>Introduction  </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a:t>
            </a:r>
            <a:r>
              <a:rPr lang="th-TH" sz="4000" b="1" dirty="0">
                <a:solidFill>
                  <a:srgbClr val="FF0000"/>
                </a:solidFill>
                <a:effectLst>
                  <a:glow rad="228600">
                    <a:srgbClr val="FFFFFF"/>
                  </a:glow>
                </a:effectLst>
                <a:latin typeface="oratorstd" panose="020D0509020203030204" pitchFamily="49" charset="0"/>
                <a:cs typeface="Peach Play" panose="02000000000000000000" pitchFamily="2" charset="0"/>
              </a:rPr>
              <a:t>บทนำ</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 </a:t>
            </a:r>
          </a:p>
        </p:txBody>
      </p:sp>
      <p:sp>
        <p:nvSpPr>
          <p:cNvPr id="3" name="Content Placeholder 2"/>
          <p:cNvSpPr>
            <a:spLocks noGrp="1"/>
          </p:cNvSpPr>
          <p:nvPr>
            <p:ph idx="1"/>
          </p:nvPr>
        </p:nvSpPr>
        <p:spPr>
          <a:xfrm>
            <a:off x="838200" y="1825624"/>
            <a:ext cx="11245948" cy="4806995"/>
          </a:xfrm>
        </p:spPr>
        <p:txBody>
          <a:bodyPr>
            <a:noAutofit/>
          </a:bodyPr>
          <a:lstStyle/>
          <a:p>
            <a:pPr marL="0" indent="0">
              <a:buNone/>
            </a:pPr>
            <a:r>
              <a:rPr lang="en-US" dirty="0">
                <a:effectLst>
                  <a:glow rad="228600">
                    <a:srgbClr val="FFFFFF"/>
                  </a:glow>
                </a:effectLst>
                <a:latin typeface="oratorstd" panose="020D0509020203030204" pitchFamily="49" charset="0"/>
                <a:cs typeface="Peach Play" panose="02000000000000000000" pitchFamily="2" charset="0"/>
              </a:rPr>
              <a:t>	Hospital management systems are systems that control, store and manage databases of information in the hospital.</a:t>
            </a:r>
          </a:p>
          <a:p>
            <a:pPr marL="0" indent="0">
              <a:buNone/>
            </a:pPr>
            <a:r>
              <a:rPr lang="en-US" dirty="0">
                <a:effectLst>
                  <a:glow rad="228600">
                    <a:srgbClr val="FFFFFF"/>
                  </a:glow>
                </a:effectLst>
                <a:latin typeface="oratorstd" panose="020D0509020203030204" pitchFamily="49" charset="0"/>
                <a:cs typeface="Peach Play" panose="02000000000000000000" pitchFamily="2" charset="0"/>
              </a:rPr>
              <a:t>	Python is a dynamic, interpreted (bytecode-compiled) language. There are no type declarations of variables, parameters, functions, or methods in source code. </a:t>
            </a:r>
            <a:endParaRPr lang="th-TH" dirty="0">
              <a:effectLst>
                <a:glow rad="228600">
                  <a:srgbClr val="FFFFFF"/>
                </a:glow>
              </a:effectLst>
              <a:latin typeface="oratorstd" panose="020D0509020203030204" pitchFamily="49" charset="0"/>
              <a:cs typeface="Peach Play" panose="02000000000000000000" pitchFamily="2" charset="0"/>
            </a:endParaRPr>
          </a:p>
          <a:p>
            <a:pPr marL="0" indent="0">
              <a:buNone/>
            </a:pPr>
            <a:endParaRPr lang="th-TH" dirty="0">
              <a:effectLst>
                <a:glow rad="228600">
                  <a:srgbClr val="FFFFFF"/>
                </a:glow>
              </a:effectLst>
              <a:latin typeface="oratorstd" panose="020D0509020203030204" pitchFamily="49" charset="0"/>
              <a:cs typeface="Peach Play" panose="02000000000000000000" pitchFamily="2" charset="0"/>
            </a:endParaRPr>
          </a:p>
          <a:p>
            <a:pPr marL="0" indent="0">
              <a:buNone/>
            </a:pPr>
            <a:r>
              <a:rPr lang="en-US" dirty="0">
                <a:solidFill>
                  <a:srgbClr val="FF0000"/>
                </a:solidFill>
                <a:effectLst>
                  <a:glow rad="228600">
                    <a:srgbClr val="FFFFFF"/>
                  </a:glow>
                </a:effectLst>
                <a:latin typeface="oratorstd" panose="020D0509020203030204" pitchFamily="49" charset="0"/>
                <a:cs typeface="Peach Play" panose="02000000000000000000" pitchFamily="2" charset="0"/>
              </a:rPr>
              <a:t>[</a:t>
            </a:r>
            <a:r>
              <a:rPr lang="th-TH" dirty="0">
                <a:solidFill>
                  <a:srgbClr val="FF0000"/>
                </a:solidFill>
                <a:effectLst>
                  <a:glow rad="228600">
                    <a:srgbClr val="FFFFFF"/>
                  </a:glow>
                </a:effectLst>
                <a:latin typeface="oratorstd" panose="020D0509020203030204" pitchFamily="49" charset="0"/>
                <a:cs typeface="Peach Play" panose="02000000000000000000" pitchFamily="2" charset="0"/>
              </a:rPr>
              <a:t> ระบบการจัดการโรงพยาบาลเป็นระบบที่ควบคุมจัดเก็บและจัดการฐานข้อมูลข้อมูลในโรงพยาบาล</a:t>
            </a:r>
          </a:p>
          <a:p>
            <a:pPr marL="0" indent="0">
              <a:buNone/>
            </a:pPr>
            <a:r>
              <a:rPr lang="en-US" dirty="0">
                <a:solidFill>
                  <a:srgbClr val="FF0000"/>
                </a:solidFill>
                <a:effectLst>
                  <a:glow rad="228600">
                    <a:srgbClr val="FFFFFF"/>
                  </a:glow>
                </a:effectLst>
                <a:latin typeface="oratorstd" panose="020D0509020203030204" pitchFamily="49" charset="0"/>
                <a:cs typeface="Peach Play" panose="02000000000000000000" pitchFamily="2" charset="0"/>
              </a:rPr>
              <a:t>Python </a:t>
            </a:r>
            <a:r>
              <a:rPr lang="th-TH" dirty="0">
                <a:solidFill>
                  <a:srgbClr val="FF0000"/>
                </a:solidFill>
                <a:effectLst>
                  <a:glow rad="228600">
                    <a:srgbClr val="FFFFFF"/>
                  </a:glow>
                </a:effectLst>
                <a:latin typeface="oratorstd" panose="020D0509020203030204" pitchFamily="49" charset="0"/>
                <a:cs typeface="Peach Play" panose="02000000000000000000" pitchFamily="2" charset="0"/>
              </a:rPr>
              <a:t>เป็นภาษาแบบไดนามิกตีความ (</a:t>
            </a:r>
            <a:r>
              <a:rPr lang="en-US" dirty="0" err="1">
                <a:solidFill>
                  <a:srgbClr val="FF0000"/>
                </a:solidFill>
                <a:effectLst>
                  <a:glow rad="228600">
                    <a:srgbClr val="FFFFFF"/>
                  </a:glow>
                </a:effectLst>
                <a:latin typeface="oratorstd" panose="020D0509020203030204" pitchFamily="49" charset="0"/>
                <a:cs typeface="Peach Play" panose="02000000000000000000" pitchFamily="2" charset="0"/>
              </a:rPr>
              <a:t>bytecode</a:t>
            </a:r>
            <a:r>
              <a:rPr lang="en-US" dirty="0">
                <a:solidFill>
                  <a:srgbClr val="FF0000"/>
                </a:solidFill>
                <a:effectLst>
                  <a:glow rad="228600">
                    <a:srgbClr val="FFFFFF"/>
                  </a:glow>
                </a:effectLst>
                <a:latin typeface="oratorstd" panose="020D0509020203030204" pitchFamily="49" charset="0"/>
                <a:cs typeface="Peach Play" panose="02000000000000000000" pitchFamily="2" charset="0"/>
              </a:rPr>
              <a:t>-compiled) </a:t>
            </a:r>
            <a:r>
              <a:rPr lang="th-TH" dirty="0">
                <a:solidFill>
                  <a:srgbClr val="FF0000"/>
                </a:solidFill>
                <a:effectLst>
                  <a:glow rad="228600">
                    <a:srgbClr val="FFFFFF"/>
                  </a:glow>
                </a:effectLst>
                <a:latin typeface="oratorstd" panose="020D0509020203030204" pitchFamily="49" charset="0"/>
                <a:cs typeface="Peach Play" panose="02000000000000000000" pitchFamily="2" charset="0"/>
              </a:rPr>
              <a:t>ไม่มีการประกาศตัวแปรตัวแปรพารามิเตอร์ฟังก์ชันหรือวิธีการในซอร์สโค้ด</a:t>
            </a:r>
            <a:r>
              <a:rPr lang="en-US" dirty="0">
                <a:solidFill>
                  <a:srgbClr val="FF0000"/>
                </a:solidFill>
                <a:effectLst>
                  <a:glow rad="228600">
                    <a:srgbClr val="FFFFFF"/>
                  </a:glow>
                </a:effectLst>
                <a:latin typeface="oratorstd" panose="020D0509020203030204" pitchFamily="49" charset="0"/>
                <a:cs typeface="Peach Play" panose="02000000000000000000" pitchFamily="2" charset="0"/>
              </a:rPr>
              <a:t>]</a:t>
            </a:r>
          </a:p>
        </p:txBody>
      </p:sp>
    </p:spTree>
    <p:extLst>
      <p:ext uri="{BB962C8B-B14F-4D97-AF65-F5344CB8AC3E}">
        <p14:creationId xmlns:p14="http://schemas.microsoft.com/office/powerpoint/2010/main" val="22139258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glow rad="152400">
                    <a:schemeClr val="bg1"/>
                  </a:glow>
                </a:effectLst>
                <a:latin typeface="oratorstd" panose="020D0509020203030204" pitchFamily="49" charset="0"/>
              </a:rPr>
              <a:t>These are the steps.</a:t>
            </a:r>
            <a:endParaRPr lang="en-US" dirty="0">
              <a:effectLst>
                <a:glow rad="152400">
                  <a:schemeClr val="bg1"/>
                </a:glow>
              </a:effectLst>
            </a:endParaRPr>
          </a:p>
        </p:txBody>
      </p:sp>
      <p:sp>
        <p:nvSpPr>
          <p:cNvPr id="3" name="Content Placeholder 2"/>
          <p:cNvSpPr>
            <a:spLocks noGrp="1"/>
          </p:cNvSpPr>
          <p:nvPr>
            <p:ph idx="1"/>
          </p:nvPr>
        </p:nvSpPr>
        <p:spPr/>
        <p:txBody>
          <a:bodyPr>
            <a:normAutofit fontScale="85000" lnSpcReduction="10000"/>
          </a:bodyPr>
          <a:lstStyle/>
          <a:p>
            <a:pPr marL="0" indent="0">
              <a:buNone/>
            </a:pPr>
            <a:r>
              <a:rPr lang="en-US" dirty="0">
                <a:effectLst>
                  <a:glow rad="139700">
                    <a:schemeClr val="bg1"/>
                  </a:glow>
                </a:effectLst>
                <a:latin typeface="oratorstd" panose="020D0509020203030204" pitchFamily="49" charset="0"/>
              </a:rPr>
              <a:t>Step 3: Perform task</a:t>
            </a:r>
          </a:p>
          <a:p>
            <a:r>
              <a:rPr lang="en-US" dirty="0">
                <a:effectLst>
                  <a:glow rad="139700">
                    <a:schemeClr val="bg1"/>
                  </a:glow>
                </a:effectLst>
                <a:latin typeface="oratorstd" panose="020D0509020203030204" pitchFamily="49" charset="0"/>
              </a:rPr>
              <a:t>a. Add: Function add you can Add id, name, type, size, usage, cure and choose m or t continue.</a:t>
            </a:r>
          </a:p>
          <a:p>
            <a:r>
              <a:rPr lang="en-US" dirty="0">
                <a:effectLst>
                  <a:glow rad="139700">
                    <a:schemeClr val="bg1"/>
                  </a:glow>
                </a:effectLst>
                <a:latin typeface="oratorstd" panose="020D0509020203030204" pitchFamily="49" charset="0"/>
              </a:rPr>
              <a:t>b. Show: Show information added to the add function.</a:t>
            </a:r>
          </a:p>
          <a:p>
            <a:r>
              <a:rPr lang="en-US" dirty="0">
                <a:effectLst>
                  <a:glow rad="139700">
                    <a:schemeClr val="bg1"/>
                  </a:glow>
                </a:effectLst>
                <a:latin typeface="oratorstd" panose="020D0509020203030204" pitchFamily="49" charset="0"/>
              </a:rPr>
              <a:t>c. Search: Finds the information we generate in the add function.</a:t>
            </a:r>
          </a:p>
          <a:p>
            <a:r>
              <a:rPr lang="en-US" dirty="0">
                <a:effectLst>
                  <a:glow rad="139700">
                    <a:schemeClr val="bg1"/>
                  </a:glow>
                </a:effectLst>
                <a:latin typeface="oratorstd" panose="020D0509020203030204" pitchFamily="49" charset="0"/>
              </a:rPr>
              <a:t>d. Edit: Edit data created in Add.</a:t>
            </a:r>
          </a:p>
          <a:p>
            <a:r>
              <a:rPr lang="en-US" dirty="0">
                <a:effectLst>
                  <a:glow rad="139700">
                    <a:schemeClr val="bg1"/>
                  </a:glow>
                </a:effectLst>
                <a:latin typeface="oratorstd" panose="020D0509020203030204" pitchFamily="49" charset="0"/>
              </a:rPr>
              <a:t>e. Delete: Delete data from created if not needed.</a:t>
            </a:r>
          </a:p>
          <a:p>
            <a:r>
              <a:rPr lang="en-US" dirty="0">
                <a:effectLst>
                  <a:glow rad="139700">
                    <a:schemeClr val="bg1"/>
                  </a:glow>
                </a:effectLst>
                <a:latin typeface="oratorstd" panose="020D0509020203030204" pitchFamily="49" charset="0"/>
              </a:rPr>
              <a:t>f. Exit: Back to menu</a:t>
            </a:r>
          </a:p>
          <a:p>
            <a:pPr marL="0" indent="0">
              <a:buNone/>
            </a:pPr>
            <a:r>
              <a:rPr lang="en-US" dirty="0">
                <a:effectLst>
                  <a:glow rad="139700">
                    <a:schemeClr val="bg1"/>
                  </a:glow>
                </a:effectLst>
                <a:latin typeface="oratorstd" panose="020D0509020203030204" pitchFamily="49" charset="0"/>
              </a:rPr>
              <a:t>Step 4: End program</a:t>
            </a:r>
          </a:p>
          <a:p>
            <a:r>
              <a:rPr lang="en-US" dirty="0">
                <a:effectLst>
                  <a:glow rad="139700">
                    <a:schemeClr val="bg1"/>
                  </a:glow>
                </a:effectLst>
                <a:latin typeface="oratorstd" panose="020D0509020203030204" pitchFamily="49" charset="0"/>
              </a:rPr>
              <a:t>Close program.</a:t>
            </a:r>
          </a:p>
          <a:p>
            <a:endParaRPr lang="en-US" dirty="0">
              <a:latin typeface="oratorstd" panose="020D0509020203030204" pitchFamily="49" charset="0"/>
            </a:endParaRPr>
          </a:p>
        </p:txBody>
      </p:sp>
    </p:spTree>
    <p:extLst>
      <p:ext uri="{BB962C8B-B14F-4D97-AF65-F5344CB8AC3E}">
        <p14:creationId xmlns:p14="http://schemas.microsoft.com/office/powerpoint/2010/main" val="14644266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anose="020D0509020203030204" pitchFamily="49" charset="0"/>
              </a:rPr>
              <a:t>3.2 SOFTWARE USED TO CREATE THE PROJECT</a:t>
            </a:r>
          </a:p>
        </p:txBody>
      </p:sp>
      <p:sp>
        <p:nvSpPr>
          <p:cNvPr id="3" name="Content Placeholder 2"/>
          <p:cNvSpPr>
            <a:spLocks noGrp="1"/>
          </p:cNvSpPr>
          <p:nvPr>
            <p:ph idx="1"/>
          </p:nvPr>
        </p:nvSpPr>
        <p:spPr>
          <a:xfrm>
            <a:off x="838200" y="1825625"/>
            <a:ext cx="10515600" cy="3463827"/>
          </a:xfrm>
        </p:spPr>
        <p:txBody>
          <a:bodyPr>
            <a:normAutofit lnSpcReduction="10000"/>
          </a:bodyPr>
          <a:lstStyle/>
          <a:p>
            <a:r>
              <a:rPr lang="en-US" dirty="0">
                <a:effectLst>
                  <a:glow rad="139700">
                    <a:schemeClr val="bg1"/>
                  </a:glow>
                </a:effectLst>
                <a:latin typeface="oratorstd" panose="020D0509020203030204" pitchFamily="49" charset="0"/>
              </a:rPr>
              <a:t>In this project the following software were used to create the project.</a:t>
            </a:r>
          </a:p>
          <a:p>
            <a:pPr marL="0" indent="0">
              <a:buNone/>
            </a:pPr>
            <a:endParaRPr lang="en-US" dirty="0">
              <a:latin typeface="oratorstd" panose="020D0509020203030204" pitchFamily="49" charset="0"/>
            </a:endParaRPr>
          </a:p>
          <a:p>
            <a:pPr marL="0" indent="0">
              <a:buNone/>
            </a:pPr>
            <a:r>
              <a:rPr lang="en-US" sz="3200" dirty="0">
                <a:effectLst>
                  <a:glow rad="152400">
                    <a:schemeClr val="bg1"/>
                  </a:glow>
                </a:effectLst>
                <a:latin typeface="oratorstd" panose="020D0509020203030204" pitchFamily="49" charset="0"/>
              </a:rPr>
              <a:t>3.2.1 Notepad++</a:t>
            </a:r>
          </a:p>
          <a:p>
            <a:r>
              <a:rPr lang="en-US" dirty="0">
                <a:effectLst>
                  <a:glow rad="139700">
                    <a:schemeClr val="bg1"/>
                  </a:glow>
                </a:effectLst>
                <a:latin typeface="oratorstd" panose="020D0509020203030204" pitchFamily="49" charset="0"/>
              </a:rPr>
              <a:t>Notepad++ software was used as a platform to write python code, the python environment was activated on the Notepad++ using (-I “$(FULL_CURRENT_PATH)”) code</a:t>
            </a:r>
          </a:p>
          <a:p>
            <a:pPr marL="0" indent="0">
              <a:buNone/>
            </a:pPr>
            <a:endParaRPr lang="en-US" dirty="0">
              <a:effectLst>
                <a:glow rad="139700">
                  <a:schemeClr val="bg1"/>
                </a:glow>
              </a:effectLst>
              <a:latin typeface="oratorstd" panose="020D0509020203030204" pitchFamily="49" charset="0"/>
            </a:endParaRPr>
          </a:p>
        </p:txBody>
      </p:sp>
    </p:spTree>
    <p:extLst>
      <p:ext uri="{BB962C8B-B14F-4D97-AF65-F5344CB8AC3E}">
        <p14:creationId xmlns:p14="http://schemas.microsoft.com/office/powerpoint/2010/main" val="26116611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anose="020D0509020203030204" pitchFamily="49" charset="0"/>
              </a:rPr>
              <a:t>3.2.2 CMD command prompt</a:t>
            </a:r>
          </a:p>
        </p:txBody>
      </p:sp>
      <p:sp>
        <p:nvSpPr>
          <p:cNvPr id="3" name="Content Placeholder 2"/>
          <p:cNvSpPr>
            <a:spLocks noGrp="1"/>
          </p:cNvSpPr>
          <p:nvPr>
            <p:ph idx="1"/>
          </p:nvPr>
        </p:nvSpPr>
        <p:spPr/>
        <p:txBody>
          <a:bodyPr>
            <a:normAutofit fontScale="92500" lnSpcReduction="20000"/>
          </a:bodyPr>
          <a:lstStyle/>
          <a:p>
            <a:pPr marL="0" indent="0">
              <a:buNone/>
            </a:pPr>
            <a:r>
              <a:rPr lang="en-US" dirty="0">
                <a:latin typeface="oratorstd" panose="020D0509020203030204" pitchFamily="49" charset="0"/>
              </a:rPr>
              <a:t>	</a:t>
            </a:r>
            <a:r>
              <a:rPr lang="en-US" dirty="0" err="1">
                <a:effectLst>
                  <a:glow rad="139700">
                    <a:schemeClr val="bg1"/>
                  </a:glow>
                </a:effectLst>
                <a:latin typeface="oratorstd" panose="020D0509020203030204" pitchFamily="49" charset="0"/>
              </a:rPr>
              <a:t>Cmd</a:t>
            </a:r>
            <a:r>
              <a:rPr lang="en-US" dirty="0">
                <a:effectLst>
                  <a:glow rad="139700">
                    <a:schemeClr val="bg1"/>
                  </a:glow>
                </a:effectLst>
                <a:latin typeface="oratorstd" panose="020D0509020203030204" pitchFamily="49" charset="0"/>
              </a:rPr>
              <a:t> is a command that launches the Windows Command interpreter. It can run programs through text mode.</a:t>
            </a:r>
          </a:p>
          <a:p>
            <a:pPr marL="0" indent="0">
              <a:buNone/>
            </a:pPr>
            <a:r>
              <a:rPr lang="en-US" dirty="0">
                <a:effectLst>
                  <a:glow rad="139700">
                    <a:schemeClr val="bg1"/>
                  </a:glow>
                </a:effectLst>
                <a:latin typeface="oratorstd" panose="020D0509020203030204" pitchFamily="49" charset="0"/>
              </a:rPr>
              <a:t> 	Usually, when we use Windows, it is usually used in graphical mode (GUI) mode. This GUI system allows us to do everything. To run a program Copy files or delete files. Via windows mode But the operating system has a mode called? Command Prompt? Or maybe it's called? Dos Prompt? This is a working mode in the text environment, which means that when to use any command. You have to type the command itself. This will be seen in many programs. And even some big programs. Can be run or configured when in Command Prompt mode. </a:t>
            </a:r>
          </a:p>
          <a:p>
            <a:endParaRPr lang="en-US" dirty="0">
              <a:effectLst>
                <a:glow rad="139700">
                  <a:schemeClr val="bg1"/>
                </a:glow>
              </a:effectLst>
              <a:latin typeface="oratorstd" panose="020D0509020203030204" pitchFamily="49" charset="0"/>
            </a:endParaRPr>
          </a:p>
        </p:txBody>
      </p:sp>
    </p:spTree>
    <p:extLst>
      <p:ext uri="{BB962C8B-B14F-4D97-AF65-F5344CB8AC3E}">
        <p14:creationId xmlns:p14="http://schemas.microsoft.com/office/powerpoint/2010/main" val="42928769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76836" y="532550"/>
            <a:ext cx="10515600" cy="1325563"/>
          </a:xfrm>
        </p:spPr>
        <p:txBody>
          <a:bodyPr>
            <a:noAutofit/>
          </a:bodyPr>
          <a:lstStyle/>
          <a:p>
            <a:r>
              <a:rPr lang="en-US" sz="3600" dirty="0">
                <a:effectLst>
                  <a:glow rad="152400">
                    <a:schemeClr val="bg1"/>
                  </a:glow>
                </a:effectLst>
                <a:latin typeface="oratorstd" panose="020D0509020203030204" pitchFamily="49" charset="0"/>
              </a:rPr>
              <a:t>3.3 PROGRAMMING LANGUAGES USED TO CRATE THE HOSPITAL MANAGEMENT SYSTEM PROJECT</a:t>
            </a:r>
          </a:p>
        </p:txBody>
      </p:sp>
      <p:sp>
        <p:nvSpPr>
          <p:cNvPr id="3" name="Content Placeholder 2"/>
          <p:cNvSpPr>
            <a:spLocks noGrp="1"/>
          </p:cNvSpPr>
          <p:nvPr>
            <p:ph idx="1"/>
          </p:nvPr>
        </p:nvSpPr>
        <p:spPr>
          <a:xfrm>
            <a:off x="838200" y="2092911"/>
            <a:ext cx="10515600" cy="4351338"/>
          </a:xfrm>
        </p:spPr>
        <p:txBody>
          <a:bodyPr>
            <a:normAutofit fontScale="92500" lnSpcReduction="10000"/>
          </a:bodyPr>
          <a:lstStyle/>
          <a:p>
            <a:r>
              <a:rPr lang="en-US" dirty="0">
                <a:effectLst>
                  <a:glow rad="139700">
                    <a:schemeClr val="bg1"/>
                  </a:glow>
                </a:effectLst>
                <a:latin typeface="oratorstd" panose="020D0509020203030204" pitchFamily="49" charset="0"/>
              </a:rPr>
              <a:t>In the project the following programming languages were used</a:t>
            </a:r>
            <a:r>
              <a:rPr lang="en-US" dirty="0">
                <a:latin typeface="oratorstd" panose="020D0509020203030204" pitchFamily="49" charset="0"/>
              </a:rPr>
              <a:t>.</a:t>
            </a:r>
          </a:p>
          <a:p>
            <a:pPr marL="0" indent="0">
              <a:buNone/>
            </a:pPr>
            <a:endParaRPr lang="en-US" dirty="0">
              <a:latin typeface="oratorstd" panose="020D0509020203030204" pitchFamily="49" charset="0"/>
            </a:endParaRPr>
          </a:p>
          <a:p>
            <a:pPr marL="0" indent="0">
              <a:buNone/>
            </a:pPr>
            <a:r>
              <a:rPr lang="en-US" sz="3000" dirty="0">
                <a:effectLst>
                  <a:glow rad="152400">
                    <a:schemeClr val="bg1"/>
                  </a:glow>
                </a:effectLst>
                <a:latin typeface="oratorstd" panose="020D0509020203030204" pitchFamily="49" charset="0"/>
              </a:rPr>
              <a:t>3.3.1 Python</a:t>
            </a:r>
          </a:p>
          <a:p>
            <a:pPr marL="0" indent="0">
              <a:buNone/>
            </a:pPr>
            <a:r>
              <a:rPr lang="en-US" dirty="0">
                <a:effectLst>
                  <a:glow rad="139700">
                    <a:schemeClr val="bg1"/>
                  </a:glow>
                </a:effectLst>
                <a:latin typeface="oratorstd" panose="020D0509020203030204" pitchFamily="49" charset="0"/>
              </a:rPr>
              <a:t>	Python is the language used to write a programming language. It was developed without being attached to the platform. The Python language is </a:t>
            </a:r>
            <a:r>
              <a:rPr lang="en-US" dirty="0" err="1">
                <a:effectLst>
                  <a:glow rad="139700">
                    <a:schemeClr val="bg1"/>
                  </a:glow>
                </a:effectLst>
                <a:latin typeface="oratorstd" panose="020D0509020203030204" pitchFamily="49" charset="0"/>
              </a:rPr>
              <a:t>OpenSource</a:t>
            </a:r>
            <a:r>
              <a:rPr lang="en-US" dirty="0">
                <a:effectLst>
                  <a:glow rad="139700">
                    <a:schemeClr val="bg1"/>
                  </a:glow>
                </a:effectLst>
                <a:latin typeface="oratorstd" panose="020D0509020203030204" pitchFamily="49" charset="0"/>
              </a:rPr>
              <a:t> like PHP, so everyone can use Python to develop our program. It's free and free of charge and is an open source, allowing people to help develop Python more advanced. And use it with all the job.</a:t>
            </a:r>
          </a:p>
          <a:p>
            <a:pPr marL="0" indent="0">
              <a:buNone/>
            </a:pPr>
            <a:endParaRPr lang="en-US" dirty="0"/>
          </a:p>
        </p:txBody>
      </p:sp>
    </p:spTree>
    <p:extLst>
      <p:ext uri="{BB962C8B-B14F-4D97-AF65-F5344CB8AC3E}">
        <p14:creationId xmlns:p14="http://schemas.microsoft.com/office/powerpoint/2010/main" val="30982218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59349" y="5155414"/>
            <a:ext cx="10515600" cy="1325563"/>
          </a:xfrm>
        </p:spPr>
        <p:txBody>
          <a:bodyPr>
            <a:normAutofit/>
          </a:bodyPr>
          <a:lstStyle/>
          <a:p>
            <a:pPr algn="ctr"/>
            <a:r>
              <a:rPr lang="en-US" sz="3200" dirty="0">
                <a:effectLst>
                  <a:glow rad="139700">
                    <a:schemeClr val="bg1"/>
                  </a:glow>
                </a:effectLst>
                <a:latin typeface="oratorstd" panose="020D0509020203030204" pitchFamily="49" charset="0"/>
              </a:rPr>
              <a:t>Generate code to add data.</a:t>
            </a:r>
          </a:p>
        </p:txBody>
      </p:sp>
      <p:pic>
        <p:nvPicPr>
          <p:cNvPr id="4" name="Content Placeholder 3" descr="J:\Project_python\Hospital\AddataBee.py - Notepad++"/>
          <p:cNvPicPr>
            <a:picLocks noGrp="1" noChangeAspect="1"/>
          </p:cNvPicPr>
          <p:nvPr>
            <p:ph idx="1"/>
          </p:nvPr>
        </p:nvPicPr>
        <p:blipFill rotWithShape="1">
          <a:blip r:embed="rId3">
            <a:extLst>
              <a:ext uri="{28A0092B-C50C-407E-A947-70E740481C1C}">
                <a14:useLocalDpi xmlns:a14="http://schemas.microsoft.com/office/drawing/2010/main" val="0"/>
              </a:ext>
            </a:extLst>
          </a:blip>
          <a:srcRect t="10432" b="30965"/>
          <a:stretch/>
        </p:blipFill>
        <p:spPr>
          <a:xfrm>
            <a:off x="1455629" y="1637569"/>
            <a:ext cx="9523039" cy="3017520"/>
          </a:xfrm>
        </p:spPr>
      </p:pic>
    </p:spTree>
    <p:extLst>
      <p:ext uri="{BB962C8B-B14F-4D97-AF65-F5344CB8AC3E}">
        <p14:creationId xmlns:p14="http://schemas.microsoft.com/office/powerpoint/2010/main" val="35834825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pic>
        <p:nvPicPr>
          <p:cNvPr id="6" name="Content Placeholder 5" descr="J:\Project_python\Hospital\showAllBee.py - Notepad++"/>
          <p:cNvPicPr>
            <a:picLocks noGrp="1" noChangeAspect="1"/>
          </p:cNvPicPr>
          <p:nvPr>
            <p:ph idx="1"/>
          </p:nvPr>
        </p:nvPicPr>
        <p:blipFill rotWithShape="1">
          <a:blip r:embed="rId3">
            <a:extLst>
              <a:ext uri="{28A0092B-C50C-407E-A947-70E740481C1C}">
                <a14:useLocalDpi xmlns:a14="http://schemas.microsoft.com/office/drawing/2010/main" val="0"/>
              </a:ext>
            </a:extLst>
          </a:blip>
          <a:srcRect t="10432" b="38956"/>
          <a:stretch/>
        </p:blipFill>
        <p:spPr>
          <a:xfrm>
            <a:off x="1206614" y="1738647"/>
            <a:ext cx="10358392" cy="2834640"/>
          </a:xfrm>
        </p:spPr>
      </p:pic>
      <p:sp>
        <p:nvSpPr>
          <p:cNvPr id="7" name="Title 1"/>
          <p:cNvSpPr>
            <a:spLocks noGrp="1"/>
          </p:cNvSpPr>
          <p:nvPr>
            <p:ph type="title"/>
          </p:nvPr>
        </p:nvSpPr>
        <p:spPr>
          <a:xfrm>
            <a:off x="959349" y="5155414"/>
            <a:ext cx="10515600" cy="1325563"/>
          </a:xfrm>
        </p:spPr>
        <p:txBody>
          <a:bodyPr>
            <a:normAutofit/>
          </a:bodyPr>
          <a:lstStyle/>
          <a:p>
            <a:pPr algn="ctr"/>
            <a:r>
              <a:rPr lang="en-US" sz="3200" dirty="0">
                <a:effectLst>
                  <a:glow rad="139700">
                    <a:schemeClr val="bg1"/>
                  </a:glow>
                </a:effectLst>
                <a:latin typeface="oratorstd" panose="020D0509020203030204" pitchFamily="49" charset="0"/>
              </a:rPr>
              <a:t>Generate code to show data.</a:t>
            </a:r>
          </a:p>
        </p:txBody>
      </p:sp>
    </p:spTree>
    <p:extLst>
      <p:ext uri="{BB962C8B-B14F-4D97-AF65-F5344CB8AC3E}">
        <p14:creationId xmlns:p14="http://schemas.microsoft.com/office/powerpoint/2010/main" val="865608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pic>
        <p:nvPicPr>
          <p:cNvPr id="4" name="Content Placeholder 3" descr="J:\Project_python\Hospital\SearchBee.py - Notepad++"/>
          <p:cNvPicPr>
            <a:picLocks noGrp="1" noChangeAspect="1"/>
          </p:cNvPicPr>
          <p:nvPr>
            <p:ph idx="1"/>
          </p:nvPr>
        </p:nvPicPr>
        <p:blipFill rotWithShape="1">
          <a:blip r:embed="rId3">
            <a:extLst>
              <a:ext uri="{28A0092B-C50C-407E-A947-70E740481C1C}">
                <a14:useLocalDpi xmlns:a14="http://schemas.microsoft.com/office/drawing/2010/main" val="0"/>
              </a:ext>
            </a:extLst>
          </a:blip>
          <a:srcRect t="9840" b="24453"/>
          <a:stretch/>
        </p:blipFill>
        <p:spPr>
          <a:xfrm>
            <a:off x="1428236" y="1822851"/>
            <a:ext cx="9008275" cy="3200400"/>
          </a:xfrm>
        </p:spPr>
      </p:pic>
      <p:sp>
        <p:nvSpPr>
          <p:cNvPr id="5" name="Title 1"/>
          <p:cNvSpPr txBox="1">
            <a:spLocks/>
          </p:cNvSpPr>
          <p:nvPr/>
        </p:nvSpPr>
        <p:spPr>
          <a:xfrm>
            <a:off x="959349" y="5155414"/>
            <a:ext cx="10515600" cy="1325563"/>
          </a:xfrm>
          <a:prstGeom prst="rect">
            <a:avLst/>
          </a:prstGeom>
          <a:no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effectLst>
                  <a:glow rad="139700">
                    <a:schemeClr val="bg1"/>
                  </a:glow>
                </a:effectLst>
                <a:latin typeface="oratorstd" panose="020D0509020203030204" pitchFamily="49" charset="0"/>
              </a:rPr>
              <a:t>Generate code to search data.</a:t>
            </a:r>
          </a:p>
        </p:txBody>
      </p:sp>
    </p:spTree>
    <p:extLst>
      <p:ext uri="{BB962C8B-B14F-4D97-AF65-F5344CB8AC3E}">
        <p14:creationId xmlns:p14="http://schemas.microsoft.com/office/powerpoint/2010/main" val="34837471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pic>
        <p:nvPicPr>
          <p:cNvPr id="4" name="Content Placeholder 3" descr="J:\Project_python\Hospital\EditNameBee.py - Notepad++"/>
          <p:cNvPicPr>
            <a:picLocks noGrp="1" noChangeAspect="1"/>
          </p:cNvPicPr>
          <p:nvPr>
            <p:ph idx="1"/>
          </p:nvPr>
        </p:nvPicPr>
        <p:blipFill rotWithShape="1">
          <a:blip r:embed="rId3">
            <a:extLst>
              <a:ext uri="{28A0092B-C50C-407E-A947-70E740481C1C}">
                <a14:useLocalDpi xmlns:a14="http://schemas.microsoft.com/office/drawing/2010/main" val="0"/>
              </a:ext>
            </a:extLst>
          </a:blip>
          <a:srcRect t="10432" b="39844"/>
          <a:stretch/>
        </p:blipFill>
        <p:spPr>
          <a:xfrm>
            <a:off x="1455628" y="1931832"/>
            <a:ext cx="10543367" cy="2834640"/>
          </a:xfrm>
        </p:spPr>
      </p:pic>
      <p:sp>
        <p:nvSpPr>
          <p:cNvPr id="5" name="Title 1"/>
          <p:cNvSpPr txBox="1">
            <a:spLocks/>
          </p:cNvSpPr>
          <p:nvPr/>
        </p:nvSpPr>
        <p:spPr>
          <a:xfrm>
            <a:off x="959349" y="515541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effectLst>
                  <a:glow rad="139700">
                    <a:schemeClr val="bg1"/>
                  </a:glow>
                </a:effectLst>
                <a:latin typeface="oratorstd" panose="020D0509020203030204" pitchFamily="49" charset="0"/>
              </a:rPr>
              <a:t>Generate code to edit data.</a:t>
            </a:r>
          </a:p>
        </p:txBody>
      </p:sp>
    </p:spTree>
    <p:extLst>
      <p:ext uri="{BB962C8B-B14F-4D97-AF65-F5344CB8AC3E}">
        <p14:creationId xmlns:p14="http://schemas.microsoft.com/office/powerpoint/2010/main" val="6480566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pic>
        <p:nvPicPr>
          <p:cNvPr id="4" name="Content Placeholder 3" descr="J:\Project_python\Hospital\DeleteBee.py - Notepad++"/>
          <p:cNvPicPr>
            <a:picLocks noGrp="1" noChangeAspect="1"/>
          </p:cNvPicPr>
          <p:nvPr>
            <p:ph idx="1"/>
          </p:nvPr>
        </p:nvPicPr>
        <p:blipFill rotWithShape="1">
          <a:blip r:embed="rId3">
            <a:extLst>
              <a:ext uri="{28A0092B-C50C-407E-A947-70E740481C1C}">
                <a14:useLocalDpi xmlns:a14="http://schemas.microsoft.com/office/drawing/2010/main" val="0"/>
              </a:ext>
            </a:extLst>
          </a:blip>
          <a:srcRect t="9840" b="51091"/>
          <a:stretch/>
        </p:blipFill>
        <p:spPr>
          <a:xfrm>
            <a:off x="1169925" y="2173602"/>
            <a:ext cx="10821630" cy="2286000"/>
          </a:xfrm>
        </p:spPr>
      </p:pic>
      <p:sp>
        <p:nvSpPr>
          <p:cNvPr id="6" name="Title 1"/>
          <p:cNvSpPr txBox="1">
            <a:spLocks/>
          </p:cNvSpPr>
          <p:nvPr/>
        </p:nvSpPr>
        <p:spPr>
          <a:xfrm>
            <a:off x="959349" y="515541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effectLst>
                  <a:glow rad="139700">
                    <a:schemeClr val="bg1"/>
                  </a:glow>
                </a:effectLst>
                <a:latin typeface="oratorstd" panose="020D0509020203030204" pitchFamily="49" charset="0"/>
              </a:rPr>
              <a:t>Generate code to delete data.</a:t>
            </a:r>
          </a:p>
        </p:txBody>
      </p:sp>
    </p:spTree>
    <p:extLst>
      <p:ext uri="{BB962C8B-B14F-4D97-AF65-F5344CB8AC3E}">
        <p14:creationId xmlns:p14="http://schemas.microsoft.com/office/powerpoint/2010/main" val="737414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pic>
        <p:nvPicPr>
          <p:cNvPr id="4" name="Content Placeholder 3" descr="J:\Project_python\Hospital\AddmoreBee.py - Notepad++"/>
          <p:cNvPicPr>
            <a:picLocks noGrp="1" noChangeAspect="1"/>
          </p:cNvPicPr>
          <p:nvPr>
            <p:ph idx="1"/>
          </p:nvPr>
        </p:nvPicPr>
        <p:blipFill rotWithShape="1">
          <a:blip r:embed="rId3">
            <a:extLst>
              <a:ext uri="{28A0092B-C50C-407E-A947-70E740481C1C}">
                <a14:useLocalDpi xmlns:a14="http://schemas.microsoft.com/office/drawing/2010/main" val="0"/>
              </a:ext>
            </a:extLst>
          </a:blip>
          <a:srcRect t="10136" b="32149"/>
          <a:stretch/>
        </p:blipFill>
        <p:spPr>
          <a:xfrm>
            <a:off x="1621419" y="1914074"/>
            <a:ext cx="9376530" cy="2926080"/>
          </a:xfrm>
        </p:spPr>
      </p:pic>
      <p:sp>
        <p:nvSpPr>
          <p:cNvPr id="5" name="Title 1"/>
          <p:cNvSpPr txBox="1">
            <a:spLocks/>
          </p:cNvSpPr>
          <p:nvPr/>
        </p:nvSpPr>
        <p:spPr>
          <a:xfrm>
            <a:off x="959349" y="515541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effectLst>
                  <a:glow rad="139700">
                    <a:schemeClr val="bg1"/>
                  </a:glow>
                </a:effectLst>
                <a:latin typeface="oratorstd" panose="020D0509020203030204" pitchFamily="49" charset="0"/>
              </a:rPr>
              <a:t>Generate code to add more data.</a:t>
            </a:r>
          </a:p>
        </p:txBody>
      </p:sp>
    </p:spTree>
    <p:extLst>
      <p:ext uri="{BB962C8B-B14F-4D97-AF65-F5344CB8AC3E}">
        <p14:creationId xmlns:p14="http://schemas.microsoft.com/office/powerpoint/2010/main" val="2357272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23736" y="427162"/>
            <a:ext cx="8911687" cy="1280890"/>
          </a:xfrm>
        </p:spPr>
        <p:txBody>
          <a:bodyPr>
            <a:normAutofit/>
          </a:bodyPr>
          <a:lstStyle/>
          <a:p>
            <a:r>
              <a:rPr lang="en-US" sz="4000" b="1" dirty="0">
                <a:effectLst>
                  <a:glow rad="228600">
                    <a:srgbClr val="FFFFFF"/>
                  </a:glow>
                </a:effectLst>
                <a:latin typeface="oratorstd" panose="020D0509020203030204" pitchFamily="49" charset="0"/>
                <a:cs typeface="Peach Play" panose="02000000000000000000" pitchFamily="2" charset="0"/>
              </a:rPr>
              <a:t>Brief history</a:t>
            </a:r>
            <a:r>
              <a:rPr lang="th-TH" sz="4000" b="1" dirty="0">
                <a:solidFill>
                  <a:srgbClr val="FF0000"/>
                </a:solidFill>
                <a:effectLst>
                  <a:glow rad="228600">
                    <a:srgbClr val="FFFFFF"/>
                  </a:glow>
                </a:effectLst>
                <a:latin typeface="oratorstd" panose="020D0509020203030204" pitchFamily="49" charset="0"/>
                <a:cs typeface="Peach Play" panose="02000000000000000000" pitchFamily="2" charset="0"/>
              </a:rPr>
              <a:t> </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a:t>
            </a:r>
            <a:r>
              <a:rPr lang="th-TH" sz="4000" b="1" dirty="0">
                <a:solidFill>
                  <a:srgbClr val="FF0000"/>
                </a:solidFill>
                <a:effectLst>
                  <a:glow rad="228600">
                    <a:srgbClr val="FFFFFF"/>
                  </a:glow>
                </a:effectLst>
                <a:latin typeface="oratorstd" panose="020D0509020203030204" pitchFamily="49" charset="0"/>
                <a:cs typeface="Peach Play" panose="02000000000000000000" pitchFamily="2" charset="0"/>
              </a:rPr>
              <a:t>ประวัติย่อ</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a:t>
            </a:r>
          </a:p>
        </p:txBody>
      </p:sp>
      <p:sp>
        <p:nvSpPr>
          <p:cNvPr id="3" name="Content Placeholder 2"/>
          <p:cNvSpPr>
            <a:spLocks noGrp="1"/>
          </p:cNvSpPr>
          <p:nvPr>
            <p:ph idx="1"/>
          </p:nvPr>
        </p:nvSpPr>
        <p:spPr>
          <a:xfrm>
            <a:off x="1285023" y="1708051"/>
            <a:ext cx="9709914" cy="5027599"/>
          </a:xfrm>
        </p:spPr>
        <p:txBody>
          <a:bodyPr>
            <a:noAutofit/>
          </a:bodyPr>
          <a:lstStyle/>
          <a:p>
            <a:pPr marL="0" indent="0" algn="thaiDist">
              <a:buNone/>
            </a:pPr>
            <a:r>
              <a:rPr lang="en-US" dirty="0">
                <a:effectLst>
                  <a:glow rad="228600">
                    <a:srgbClr val="FFFFFF"/>
                  </a:glow>
                </a:effectLst>
                <a:latin typeface="oratorstd" panose="020D0509020203030204" pitchFamily="49" charset="0"/>
                <a:cs typeface="Peach Play" panose="02000000000000000000" pitchFamily="2" charset="0"/>
              </a:rPr>
              <a:t>	So many years ago, data storage and management was on old fashioned archives.</a:t>
            </a:r>
          </a:p>
          <a:p>
            <a:pPr marL="0" indent="0" algn="thaiDist">
              <a:buNone/>
            </a:pPr>
            <a:r>
              <a:rPr lang="en-US" dirty="0">
                <a:effectLst>
                  <a:glow rad="228600">
                    <a:srgbClr val="FFFFFF"/>
                  </a:glow>
                </a:effectLst>
                <a:latin typeface="oratorstd" panose="020D0509020203030204" pitchFamily="49" charset="0"/>
                <a:cs typeface="Peach Play" panose="02000000000000000000" pitchFamily="2" charset="0"/>
              </a:rPr>
              <a:t>Old-fashioned archives take a lot of time and paper work.</a:t>
            </a:r>
          </a:p>
          <a:p>
            <a:pPr marL="0" indent="0" algn="thaiDist">
              <a:buNone/>
            </a:pPr>
            <a:r>
              <a:rPr lang="en-US" dirty="0">
                <a:effectLst>
                  <a:glow rad="228600">
                    <a:srgbClr val="FFFFFF"/>
                  </a:glow>
                </a:effectLst>
                <a:latin typeface="oratorstd" panose="020D0509020203030204" pitchFamily="49" charset="0"/>
                <a:cs typeface="Peach Play" panose="02000000000000000000" pitchFamily="2" charset="0"/>
              </a:rPr>
              <a:t>Using the Python language will make finding the hospital information easier.</a:t>
            </a:r>
            <a:endParaRPr lang="th-TH" dirty="0">
              <a:effectLst>
                <a:glow rad="228600">
                  <a:srgbClr val="FFFFFF"/>
                </a:glow>
              </a:effectLst>
              <a:latin typeface="oratorstd" panose="020D0509020203030204" pitchFamily="49" charset="0"/>
              <a:cs typeface="Peach Play" panose="02000000000000000000" pitchFamily="2" charset="0"/>
            </a:endParaRPr>
          </a:p>
          <a:p>
            <a:pPr marL="0" indent="0" algn="thaiDist">
              <a:buNone/>
            </a:pPr>
            <a:endParaRPr lang="th-TH" sz="3200" b="1" dirty="0">
              <a:effectLst>
                <a:glow rad="228600">
                  <a:srgbClr val="FFFFFF"/>
                </a:glow>
              </a:effectLst>
              <a:latin typeface="Peach Play" panose="02000000000000000000" pitchFamily="2" charset="0"/>
              <a:cs typeface="Peach Play" panose="02000000000000000000" pitchFamily="2" charset="0"/>
            </a:endParaRPr>
          </a:p>
          <a:p>
            <a:pPr marL="0" indent="0" algn="thaiDist">
              <a:buNone/>
            </a:pPr>
            <a:r>
              <a:rPr lang="en-US" sz="3200" dirty="0">
                <a:solidFill>
                  <a:srgbClr val="FF0000"/>
                </a:solidFill>
                <a:effectLst>
                  <a:glow rad="228600">
                    <a:srgbClr val="FFFFFF"/>
                  </a:glow>
                </a:effectLst>
                <a:latin typeface="Peach Play" panose="02000000000000000000" pitchFamily="2" charset="0"/>
                <a:cs typeface="Peach Play" panose="02000000000000000000" pitchFamily="2" charset="0"/>
              </a:rPr>
              <a:t>[</a:t>
            </a:r>
            <a:r>
              <a:rPr lang="th-TH" sz="3200" dirty="0">
                <a:solidFill>
                  <a:srgbClr val="FF0000"/>
                </a:solidFill>
                <a:effectLst>
                  <a:glow rad="228600">
                    <a:srgbClr val="FFFFFF"/>
                  </a:glow>
                </a:effectLst>
                <a:latin typeface="Peach Play" panose="02000000000000000000" pitchFamily="2" charset="0"/>
                <a:cs typeface="Peach Play" panose="02000000000000000000" pitchFamily="2" charset="0"/>
              </a:rPr>
              <a:t>หลายปีมาแล้วการจัดเก็บและการจัดการข้อมูลถือเป็นเรื่องเก่า ที่เก็บข้อมูลสมัยเก่าใช้เวลาและทำงานเกี่ยวกับกระดาษมากการใช้ภาษาไพ </a:t>
            </a:r>
            <a:r>
              <a:rPr lang="th-TH" sz="3200" dirty="0" err="1">
                <a:solidFill>
                  <a:srgbClr val="FF0000"/>
                </a:solidFill>
                <a:effectLst>
                  <a:glow rad="228600">
                    <a:srgbClr val="FFFFFF"/>
                  </a:glow>
                </a:effectLst>
                <a:latin typeface="Peach Play" panose="02000000000000000000" pitchFamily="2" charset="0"/>
                <a:cs typeface="Peach Play" panose="02000000000000000000" pitchFamily="2" charset="0"/>
              </a:rPr>
              <a:t>ธอน</a:t>
            </a:r>
            <a:r>
              <a:rPr lang="th-TH" sz="3200" dirty="0">
                <a:solidFill>
                  <a:srgbClr val="FF0000"/>
                </a:solidFill>
                <a:effectLst>
                  <a:glow rad="228600">
                    <a:srgbClr val="FFFFFF"/>
                  </a:glow>
                </a:effectLst>
                <a:latin typeface="Peach Play" panose="02000000000000000000" pitchFamily="2" charset="0"/>
                <a:cs typeface="Peach Play" panose="02000000000000000000" pitchFamily="2" charset="0"/>
              </a:rPr>
              <a:t>จะทำให้การค้นหาข้อมูลของโรงพยาบาลง่ายขึ้น</a:t>
            </a:r>
            <a:r>
              <a:rPr lang="en-US" sz="3200" dirty="0">
                <a:solidFill>
                  <a:srgbClr val="FF0000"/>
                </a:solidFill>
                <a:effectLst>
                  <a:glow rad="228600">
                    <a:srgbClr val="FFFFFF"/>
                  </a:glow>
                </a:effectLst>
                <a:latin typeface="Peach Play" panose="02000000000000000000" pitchFamily="2" charset="0"/>
                <a:cs typeface="Peach Play" panose="02000000000000000000" pitchFamily="2" charset="0"/>
              </a:rPr>
              <a:t>]</a:t>
            </a:r>
          </a:p>
        </p:txBody>
      </p:sp>
    </p:spTree>
    <p:extLst>
      <p:ext uri="{BB962C8B-B14F-4D97-AF65-F5344CB8AC3E}">
        <p14:creationId xmlns:p14="http://schemas.microsoft.com/office/powerpoint/2010/main" val="8892288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16673" y="546029"/>
            <a:ext cx="10693830" cy="3301140"/>
          </a:xfrm>
        </p:spPr>
        <p:txBody>
          <a:bodyPr>
            <a:normAutofit/>
            <a:scene3d>
              <a:camera prst="orthographicFront"/>
              <a:lightRig rig="threePt" dir="t"/>
            </a:scene3d>
            <a:sp3d extrusionH="57150">
              <a:bevelT w="38100" h="38100" prst="angle"/>
            </a:sp3d>
          </a:bodyPr>
          <a:lstStyle/>
          <a:p>
            <a:br>
              <a:rPr lang="en-US" dirty="0"/>
            </a:br>
            <a:br>
              <a:rPr lang="en-US" dirty="0"/>
            </a:br>
            <a:br>
              <a:rPr lang="en-US" dirty="0">
                <a:effectLst>
                  <a:glow rad="228600">
                    <a:schemeClr val="accent5">
                      <a:satMod val="175000"/>
                      <a:alpha val="40000"/>
                    </a:schemeClr>
                  </a:glow>
                </a:effectLst>
              </a:rPr>
            </a:br>
            <a:endParaRPr lang="en-US" sz="4800" dirty="0">
              <a:effectLst>
                <a:glow rad="228600">
                  <a:schemeClr val="accent5">
                    <a:satMod val="175000"/>
                    <a:alpha val="40000"/>
                  </a:schemeClr>
                </a:glow>
              </a:effectLst>
            </a:endParaRPr>
          </a:p>
        </p:txBody>
      </p:sp>
      <p:sp>
        <p:nvSpPr>
          <p:cNvPr id="5" name="Title 1"/>
          <p:cNvSpPr txBox="1">
            <a:spLocks/>
          </p:cNvSpPr>
          <p:nvPr/>
        </p:nvSpPr>
        <p:spPr>
          <a:xfrm>
            <a:off x="880907" y="2686584"/>
            <a:ext cx="10693830" cy="2321169"/>
          </a:xfrm>
          <a:prstGeom prst="rect">
            <a:avLst/>
          </a:prstGeom>
        </p:spPr>
        <p:txBody>
          <a:bodyPr vert="horz" lIns="91440" tIns="45720" rIns="91440" bIns="45720" rtlCol="0" anchor="b">
            <a:noAutofit/>
            <a:scene3d>
              <a:camera prst="orthographicFront"/>
              <a:lightRig rig="threePt" dir="t"/>
            </a:scene3d>
            <a:sp3d extrusionH="57150">
              <a:bevelT w="38100" h="38100" prst="angle"/>
            </a:sp3d>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en-US" sz="5400" dirty="0">
                <a:latin typeface="oratorstd" panose="020D0509020203030204" pitchFamily="49" charset="0"/>
                <a:cs typeface="Peach Play" panose="02000000000000000000" pitchFamily="2" charset="0"/>
              </a:rPr>
            </a:br>
            <a:r>
              <a:rPr lang="en-US" sz="5400" b="1" dirty="0">
                <a:effectLst>
                  <a:glow rad="254000">
                    <a:schemeClr val="bg1"/>
                  </a:glow>
                </a:effectLst>
                <a:latin typeface="oratorstd" panose="020D0509020203030204" pitchFamily="49" charset="0"/>
                <a:cs typeface="Peach Play" panose="02000000000000000000" pitchFamily="2" charset="0"/>
              </a:rPr>
              <a:t>CHAPTER FOUR</a:t>
            </a:r>
          </a:p>
          <a:p>
            <a:endParaRPr lang="en-US" sz="5400" b="1" dirty="0">
              <a:effectLst>
                <a:glow rad="254000">
                  <a:schemeClr val="bg1"/>
                </a:glow>
              </a:effectLst>
              <a:latin typeface="oratorstd" panose="020D0509020203030204" pitchFamily="49" charset="0"/>
              <a:cs typeface="Peach Play" panose="02000000000000000000" pitchFamily="2" charset="0"/>
            </a:endParaRPr>
          </a:p>
          <a:p>
            <a:r>
              <a:rPr lang="en-US" sz="5400" dirty="0">
                <a:effectLst>
                  <a:glow rad="177800">
                    <a:schemeClr val="bg1"/>
                  </a:glow>
                </a:effectLst>
                <a:latin typeface="oratorstd" panose="020D0509020203030204" pitchFamily="49" charset="0"/>
                <a:cs typeface="Peach Play" panose="02000000000000000000" pitchFamily="2" charset="0"/>
              </a:rPr>
              <a:t>RESULTS AND DISCUSSION</a:t>
            </a:r>
            <a:br>
              <a:rPr lang="en-US" sz="5400" dirty="0">
                <a:effectLst>
                  <a:glow rad="228600">
                    <a:schemeClr val="accent5">
                      <a:satMod val="175000"/>
                      <a:alpha val="40000"/>
                    </a:schemeClr>
                  </a:glow>
                </a:effectLst>
                <a:latin typeface="oratorstd" panose="020D0509020203030204" pitchFamily="49" charset="0"/>
                <a:cs typeface="Peach Play" panose="02000000000000000000" pitchFamily="2" charset="0"/>
              </a:rPr>
            </a:br>
            <a:endParaRPr lang="en-US" sz="5400" dirty="0">
              <a:effectLst>
                <a:glow rad="228600">
                  <a:schemeClr val="accent5">
                    <a:satMod val="175000"/>
                    <a:alpha val="40000"/>
                  </a:schemeClr>
                </a:glow>
              </a:effectLst>
              <a:latin typeface="oratorstd" panose="020D0509020203030204" pitchFamily="49" charset="0"/>
              <a:cs typeface="Peach Play" panose="02000000000000000000" pitchFamily="2" charset="0"/>
            </a:endParaRPr>
          </a:p>
        </p:txBody>
      </p:sp>
    </p:spTree>
    <p:extLst>
      <p:ext uri="{BB962C8B-B14F-4D97-AF65-F5344CB8AC3E}">
        <p14:creationId xmlns:p14="http://schemas.microsoft.com/office/powerpoint/2010/main" val="16158666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effectLst>
                  <a:glow rad="152400">
                    <a:schemeClr val="bg1"/>
                  </a:glow>
                </a:effectLst>
                <a:latin typeface="oratorstd" panose="020D0509020203030204" pitchFamily="49" charset="0"/>
              </a:rPr>
              <a:t>4.1 Project performance.</a:t>
            </a:r>
          </a:p>
        </p:txBody>
      </p:sp>
      <p:sp>
        <p:nvSpPr>
          <p:cNvPr id="3" name="Content Placeholder 2"/>
          <p:cNvSpPr>
            <a:spLocks noGrp="1"/>
          </p:cNvSpPr>
          <p:nvPr>
            <p:ph idx="1"/>
          </p:nvPr>
        </p:nvSpPr>
        <p:spPr/>
        <p:txBody>
          <a:bodyPr/>
          <a:lstStyle/>
          <a:p>
            <a:r>
              <a:rPr lang="en-US" dirty="0">
                <a:effectLst>
                  <a:glow rad="139700">
                    <a:schemeClr val="bg1"/>
                  </a:glow>
                </a:effectLst>
                <a:latin typeface="oratorstd" panose="020D0509020203030204" pitchFamily="49" charset="0"/>
              </a:rPr>
              <a:t>Hospital Record System Project The purpose is to design and build programs. Hospital record system for project developers to use for their own learning more. The results are as follows</a:t>
            </a:r>
            <a:r>
              <a:rPr lang="en-US" dirty="0">
                <a:latin typeface="oratorstd" panose="020D0509020203030204" pitchFamily="49" charset="0"/>
              </a:rPr>
              <a:t>.</a:t>
            </a:r>
          </a:p>
        </p:txBody>
      </p:sp>
    </p:spTree>
    <p:extLst>
      <p:ext uri="{BB962C8B-B14F-4D97-AF65-F5344CB8AC3E}">
        <p14:creationId xmlns:p14="http://schemas.microsoft.com/office/powerpoint/2010/main" val="10301622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effectLst>
                  <a:glow rad="152400">
                    <a:schemeClr val="bg1"/>
                  </a:glow>
                </a:effectLst>
                <a:latin typeface="oratorstd" panose="020D0509020203030204" pitchFamily="49" charset="0"/>
              </a:rPr>
              <a:t>4.2 Results</a:t>
            </a:r>
            <a:endParaRPr lang="en-US" sz="4000" dirty="0">
              <a:effectLst>
                <a:glow rad="152400">
                  <a:schemeClr val="bg1"/>
                </a:glow>
              </a:effectLst>
              <a:latin typeface="oratorstd" panose="020D0509020203030204" pitchFamily="49" charset="0"/>
            </a:endParaRPr>
          </a:p>
        </p:txBody>
      </p:sp>
      <p:sp>
        <p:nvSpPr>
          <p:cNvPr id="3" name="Content Placeholder 2"/>
          <p:cNvSpPr>
            <a:spLocks noGrp="1"/>
          </p:cNvSpPr>
          <p:nvPr>
            <p:ph idx="1"/>
          </p:nvPr>
        </p:nvSpPr>
        <p:spPr>
          <a:xfrm>
            <a:off x="838200" y="1825624"/>
            <a:ext cx="10515600" cy="4824557"/>
          </a:xfrm>
        </p:spPr>
        <p:txBody>
          <a:bodyPr>
            <a:normAutofit/>
          </a:bodyPr>
          <a:lstStyle/>
          <a:p>
            <a:r>
              <a:rPr lang="en-US" dirty="0">
                <a:effectLst>
                  <a:glow rad="139700">
                    <a:schemeClr val="bg1"/>
                  </a:glow>
                </a:effectLst>
                <a:latin typeface="oratorstd" panose="020D0509020203030204" pitchFamily="49" charset="0"/>
              </a:rPr>
              <a:t>Main Menu: This page shows information form authors and consultants. There are seven</a:t>
            </a:r>
          </a:p>
          <a:p>
            <a:endParaRPr lang="en-US" dirty="0">
              <a:effectLst>
                <a:glow rad="139700">
                  <a:schemeClr val="bg1"/>
                </a:glow>
              </a:effectLst>
              <a:latin typeface="oratorstd" panose="020D0509020203030204" pitchFamily="49" charset="0"/>
            </a:endParaRPr>
          </a:p>
          <a:p>
            <a:pPr marL="0" indent="0">
              <a:buNone/>
            </a:pPr>
            <a:r>
              <a:rPr lang="en-US" dirty="0">
                <a:effectLst>
                  <a:glow rad="139700">
                    <a:schemeClr val="bg1"/>
                  </a:glow>
                </a:effectLst>
                <a:latin typeface="oratorstd" panose="020D0509020203030204" pitchFamily="49" charset="0"/>
              </a:rPr>
              <a:t> </a:t>
            </a:r>
          </a:p>
          <a:p>
            <a:pPr marL="0" indent="0">
              <a:buNone/>
            </a:pPr>
            <a:endParaRPr lang="en-US" dirty="0">
              <a:effectLst>
                <a:glow rad="139700">
                  <a:schemeClr val="bg1"/>
                </a:glow>
              </a:effectLst>
              <a:latin typeface="oratorstd" panose="020D0509020203030204" pitchFamily="49" charset="0"/>
            </a:endParaRPr>
          </a:p>
          <a:p>
            <a:pPr marL="0" indent="0">
              <a:buNone/>
            </a:pPr>
            <a:endParaRPr lang="en-US" dirty="0">
              <a:effectLst>
                <a:glow rad="139700">
                  <a:schemeClr val="bg1"/>
                </a:glow>
              </a:effectLst>
              <a:latin typeface="oratorstd" panose="020D0509020203030204" pitchFamily="49" charset="0"/>
            </a:endParaRPr>
          </a:p>
          <a:p>
            <a:pPr marL="0" indent="0">
              <a:buNone/>
            </a:pPr>
            <a:endParaRPr lang="en-US" dirty="0">
              <a:effectLst>
                <a:glow rad="139700">
                  <a:schemeClr val="bg1"/>
                </a:glow>
              </a:effectLst>
              <a:latin typeface="oratorstd" panose="020D0509020203030204" pitchFamily="49" charset="0"/>
            </a:endParaRPr>
          </a:p>
          <a:p>
            <a:pPr marL="0" indent="0">
              <a:buNone/>
            </a:pPr>
            <a:endParaRPr lang="en-US" sz="2000" dirty="0">
              <a:effectLst>
                <a:glow rad="139700">
                  <a:schemeClr val="bg1"/>
                </a:glow>
              </a:effectLst>
              <a:latin typeface="oratorstd" panose="020D0509020203030204" pitchFamily="49" charset="0"/>
            </a:endParaRPr>
          </a:p>
          <a:p>
            <a:pPr marL="0" indent="0" algn="ctr">
              <a:buNone/>
            </a:pPr>
            <a:r>
              <a:rPr lang="en-US" sz="2000" dirty="0">
                <a:effectLst>
                  <a:glow rad="139700">
                    <a:schemeClr val="bg1"/>
                  </a:glow>
                </a:effectLst>
                <a:latin typeface="oratorstd" panose="020D0509020203030204" pitchFamily="49" charset="0"/>
              </a:rPr>
              <a:t>Options on this page: Add data, Shoe data, Search data, Edit data, Delete data and Exit data. </a:t>
            </a:r>
          </a:p>
        </p:txBody>
      </p:sp>
      <p:pic>
        <p:nvPicPr>
          <p:cNvPr id="6" name="Picture 5">
            <a:extLst>
              <a:ext uri="{FF2B5EF4-FFF2-40B4-BE49-F238E27FC236}">
                <a16:creationId xmlns:a16="http://schemas.microsoft.com/office/drawing/2014/main" id="{E347EEF6-EDD3-26AB-6804-1B090C9C3312}"/>
              </a:ext>
            </a:extLst>
          </p:cNvPr>
          <p:cNvPicPr>
            <a:picLocks noChangeAspect="1"/>
          </p:cNvPicPr>
          <p:nvPr/>
        </p:nvPicPr>
        <p:blipFill>
          <a:blip r:embed="rId3"/>
          <a:stretch>
            <a:fillRect/>
          </a:stretch>
        </p:blipFill>
        <p:spPr>
          <a:xfrm>
            <a:off x="1191491" y="2750458"/>
            <a:ext cx="9580418" cy="2974887"/>
          </a:xfrm>
          <a:prstGeom prst="rect">
            <a:avLst/>
          </a:prstGeom>
        </p:spPr>
      </p:pic>
    </p:spTree>
    <p:extLst>
      <p:ext uri="{BB962C8B-B14F-4D97-AF65-F5344CB8AC3E}">
        <p14:creationId xmlns:p14="http://schemas.microsoft.com/office/powerpoint/2010/main" val="4115397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itchFamily="49" charset="0"/>
              </a:rPr>
              <a:t>4.2.1 Main menu</a:t>
            </a:r>
          </a:p>
        </p:txBody>
      </p:sp>
      <p:sp>
        <p:nvSpPr>
          <p:cNvPr id="3" name="Content Placeholder 2"/>
          <p:cNvSpPr>
            <a:spLocks noGrp="1"/>
          </p:cNvSpPr>
          <p:nvPr>
            <p:ph idx="1"/>
          </p:nvPr>
        </p:nvSpPr>
        <p:spPr/>
        <p:txBody>
          <a:bodyPr>
            <a:normAutofit/>
          </a:bodyPr>
          <a:lstStyle/>
          <a:p>
            <a:endParaRPr lang="en-US" sz="2400" dirty="0">
              <a:latin typeface="oratorstd" panose="020D0509020203030204" pitchFamily="49" charset="0"/>
            </a:endParaRPr>
          </a:p>
          <a:p>
            <a:endParaRPr lang="en-US" sz="2400" dirty="0">
              <a:latin typeface="oratorstd" panose="020D0509020203030204" pitchFamily="49" charset="0"/>
            </a:endParaRPr>
          </a:p>
          <a:p>
            <a:endParaRPr lang="en-US" sz="2400" dirty="0">
              <a:latin typeface="oratorstd" panose="020D0509020203030204" pitchFamily="49" charset="0"/>
            </a:endParaRPr>
          </a:p>
          <a:p>
            <a:endParaRPr lang="en-US" sz="2400" dirty="0">
              <a:latin typeface="oratorstd" panose="020D0509020203030204" pitchFamily="49" charset="0"/>
            </a:endParaRPr>
          </a:p>
          <a:p>
            <a:endParaRPr lang="en-US" sz="2400" dirty="0">
              <a:latin typeface="oratorstd" panose="020D0509020203030204" pitchFamily="49" charset="0"/>
            </a:endParaRPr>
          </a:p>
          <a:p>
            <a:endParaRPr lang="en-US" sz="2400" dirty="0">
              <a:latin typeface="oratorstd" panose="020D0509020203030204" pitchFamily="49" charset="0"/>
            </a:endParaRPr>
          </a:p>
          <a:p>
            <a:pPr marL="0" indent="0">
              <a:buNone/>
            </a:pPr>
            <a:endParaRPr lang="en-US" sz="2400" dirty="0">
              <a:latin typeface="oratorstd" panose="020D0509020203030204" pitchFamily="49" charset="0"/>
            </a:endParaRPr>
          </a:p>
          <a:p>
            <a:pPr marL="0" indent="0">
              <a:buNone/>
            </a:pPr>
            <a:r>
              <a:rPr lang="en-US" sz="2400" dirty="0">
                <a:effectLst>
                  <a:glow rad="114300">
                    <a:schemeClr val="bg1"/>
                  </a:glow>
                </a:effectLst>
                <a:latin typeface="oratorstd" panose="020D0509020203030204" pitchFamily="49" charset="0"/>
              </a:rPr>
              <a:t>Points that link important data. Compiled in the form of a menu button. Or messages that new content throughout</a:t>
            </a:r>
            <a:r>
              <a:rPr lang="en-US" sz="2400" dirty="0">
                <a:latin typeface="oratorstd" panose="020D0509020203030204" pitchFamily="49" charset="0"/>
              </a:rPr>
              <a:t>.</a:t>
            </a:r>
          </a:p>
        </p:txBody>
      </p:sp>
      <p:pic>
        <p:nvPicPr>
          <p:cNvPr id="5" name="Picture 4"/>
          <p:cNvPicPr/>
          <p:nvPr/>
        </p:nvPicPr>
        <p:blipFill rotWithShape="1">
          <a:blip r:embed="rId3">
            <a:extLst>
              <a:ext uri="{28A0092B-C50C-407E-A947-70E740481C1C}">
                <a14:useLocalDpi xmlns:a14="http://schemas.microsoft.com/office/drawing/2010/main" val="0"/>
              </a:ext>
            </a:extLst>
          </a:blip>
          <a:srcRect l="39738" t="49461" r="38267" b="4083"/>
          <a:stretch/>
        </p:blipFill>
        <p:spPr bwMode="auto">
          <a:xfrm>
            <a:off x="4409468" y="2008504"/>
            <a:ext cx="3584604" cy="206473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3970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anose="020D0509020203030204" pitchFamily="49" charset="0"/>
              </a:rPr>
              <a:t>4.2.2 Add</a:t>
            </a:r>
          </a:p>
        </p:txBody>
      </p:sp>
      <p:sp>
        <p:nvSpPr>
          <p:cNvPr id="3" name="Content Placeholder 2"/>
          <p:cNvSpPr>
            <a:spLocks noGrp="1"/>
          </p:cNvSpPr>
          <p:nvPr>
            <p:ph idx="1"/>
          </p:nvPr>
        </p:nvSpPr>
        <p:spPr/>
        <p:txBody>
          <a:bodyPr/>
          <a:lstStyle/>
          <a:p>
            <a:pPr marL="0" indent="0">
              <a:buNone/>
            </a:pPr>
            <a:endParaRPr lang="en-US" dirty="0"/>
          </a:p>
          <a:p>
            <a:endParaRPr lang="en-US" dirty="0"/>
          </a:p>
          <a:p>
            <a:endParaRPr lang="en-US" dirty="0"/>
          </a:p>
          <a:p>
            <a:endParaRPr lang="en-US" dirty="0"/>
          </a:p>
          <a:p>
            <a:endParaRPr lang="en-US" dirty="0"/>
          </a:p>
          <a:p>
            <a:endParaRPr lang="en-US" dirty="0"/>
          </a:p>
          <a:p>
            <a:endParaRPr lang="en-US" dirty="0">
              <a:effectLst>
                <a:glow rad="139700">
                  <a:schemeClr val="bg1"/>
                </a:glow>
              </a:effectLst>
            </a:endParaRPr>
          </a:p>
          <a:p>
            <a:pPr marL="0" indent="0" algn="ctr">
              <a:buNone/>
            </a:pPr>
            <a:r>
              <a:rPr lang="en-US" sz="2400" dirty="0">
                <a:effectLst>
                  <a:glow rad="139700">
                    <a:schemeClr val="bg1"/>
                  </a:glow>
                </a:effectLst>
                <a:latin typeface="oratorstd" panose="020D0509020203030204" pitchFamily="49" charset="0"/>
              </a:rPr>
              <a:t>Add medication information to the database.</a:t>
            </a:r>
          </a:p>
          <a:p>
            <a:endParaRPr lang="en-US" dirty="0"/>
          </a:p>
        </p:txBody>
      </p:sp>
      <p:pic>
        <p:nvPicPr>
          <p:cNvPr id="6" name="Picture 5"/>
          <p:cNvPicPr/>
          <p:nvPr/>
        </p:nvPicPr>
        <p:blipFill rotWithShape="1">
          <a:blip r:embed="rId3">
            <a:extLst>
              <a:ext uri="{28A0092B-C50C-407E-A947-70E740481C1C}">
                <a14:useLocalDpi xmlns:a14="http://schemas.microsoft.com/office/drawing/2010/main" val="0"/>
              </a:ext>
            </a:extLst>
          </a:blip>
          <a:srcRect l="366" t="3245" r="52382" b="80866"/>
          <a:stretch/>
        </p:blipFill>
        <p:spPr bwMode="auto">
          <a:xfrm>
            <a:off x="2150514" y="2431473"/>
            <a:ext cx="7921740" cy="196041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318268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effectLst>
                  <a:glow rad="152400">
                    <a:schemeClr val="bg1"/>
                  </a:glow>
                </a:effectLst>
                <a:latin typeface="oratorstd" panose="020D0509020203030204" pitchFamily="49" charset="0"/>
              </a:rPr>
              <a:t>4.2.3 Show</a:t>
            </a:r>
            <a:br>
              <a:rPr lang="en-US" dirty="0"/>
            </a:br>
            <a:endParaRPr lang="en-US" dirty="0"/>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pPr marL="0" indent="0" algn="ctr">
              <a:buNone/>
            </a:pPr>
            <a:r>
              <a:rPr lang="en-US" dirty="0">
                <a:effectLst>
                  <a:glow rad="139700">
                    <a:schemeClr val="bg1"/>
                  </a:glow>
                </a:effectLst>
                <a:latin typeface="oratorstd" panose="020D0509020203030204" pitchFamily="49" charset="0"/>
              </a:rPr>
              <a:t>Show all data in table format.</a:t>
            </a:r>
          </a:p>
          <a:p>
            <a:endParaRPr lang="en-US" dirty="0">
              <a:effectLst>
                <a:glow rad="139700">
                  <a:schemeClr val="bg1"/>
                </a:glow>
              </a:effectLst>
            </a:endParaRPr>
          </a:p>
        </p:txBody>
      </p:sp>
      <p:pic>
        <p:nvPicPr>
          <p:cNvPr id="4" name="Picture 3"/>
          <p:cNvPicPr/>
          <p:nvPr/>
        </p:nvPicPr>
        <p:blipFill rotWithShape="1">
          <a:blip r:embed="rId3">
            <a:extLst>
              <a:ext uri="{28A0092B-C50C-407E-A947-70E740481C1C}">
                <a14:useLocalDpi xmlns:a14="http://schemas.microsoft.com/office/drawing/2010/main" val="0"/>
              </a:ext>
            </a:extLst>
          </a:blip>
          <a:srcRect l="183" t="2919" r="1099" b="41942"/>
          <a:stretch/>
        </p:blipFill>
        <p:spPr bwMode="auto">
          <a:xfrm>
            <a:off x="2395017" y="2396605"/>
            <a:ext cx="7732655" cy="281270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513511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anose="020D0509020203030204" pitchFamily="49" charset="0"/>
              </a:rPr>
              <a:t>4.2.4 Search</a:t>
            </a:r>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pPr marL="0" indent="0" algn="ctr">
              <a:buNone/>
            </a:pPr>
            <a:r>
              <a:rPr lang="en-US" sz="2400" dirty="0">
                <a:effectLst>
                  <a:glow rad="139700">
                    <a:schemeClr val="bg1"/>
                  </a:glow>
                </a:effectLst>
                <a:latin typeface="oratorstd" panose="020D0509020203030204" pitchFamily="49" charset="0"/>
              </a:rPr>
              <a:t>Find the information you want to see.</a:t>
            </a:r>
          </a:p>
        </p:txBody>
      </p:sp>
      <p:pic>
        <p:nvPicPr>
          <p:cNvPr id="4" name="Picture 3"/>
          <p:cNvPicPr/>
          <p:nvPr/>
        </p:nvPicPr>
        <p:blipFill rotWithShape="1">
          <a:blip r:embed="rId3">
            <a:extLst>
              <a:ext uri="{28A0092B-C50C-407E-A947-70E740481C1C}">
                <a14:useLocalDpi xmlns:a14="http://schemas.microsoft.com/office/drawing/2010/main" val="0"/>
              </a:ext>
            </a:extLst>
          </a:blip>
          <a:srcRect l="160" t="3405" r="42309" b="77015"/>
          <a:stretch/>
        </p:blipFill>
        <p:spPr bwMode="auto">
          <a:xfrm>
            <a:off x="2191067" y="2326350"/>
            <a:ext cx="8116715" cy="209324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850357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anose="020D0509020203030204" pitchFamily="49" charset="0"/>
              </a:rPr>
              <a:t>4.2.5 Edit</a:t>
            </a:r>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pPr marL="0" indent="0" algn="ctr">
              <a:buNone/>
            </a:pPr>
            <a:r>
              <a:rPr lang="en-US" sz="2400" dirty="0">
                <a:effectLst>
                  <a:glow rad="139700">
                    <a:schemeClr val="bg1"/>
                  </a:glow>
                </a:effectLst>
                <a:latin typeface="oratorstd" panose="020D0509020203030204" pitchFamily="49" charset="0"/>
              </a:rPr>
              <a:t>Used to modify the data in the database.</a:t>
            </a:r>
          </a:p>
        </p:txBody>
      </p:sp>
      <p:pic>
        <p:nvPicPr>
          <p:cNvPr id="4" name="Picture 3"/>
          <p:cNvPicPr>
            <a:picLocks noChangeAspect="1"/>
          </p:cNvPicPr>
          <p:nvPr/>
        </p:nvPicPr>
        <p:blipFill>
          <a:blip r:embed="rId3"/>
          <a:stretch>
            <a:fillRect/>
          </a:stretch>
        </p:blipFill>
        <p:spPr>
          <a:xfrm>
            <a:off x="3198278" y="2020466"/>
            <a:ext cx="5910810" cy="2606951"/>
          </a:xfrm>
          <a:prstGeom prst="rect">
            <a:avLst/>
          </a:prstGeom>
        </p:spPr>
      </p:pic>
    </p:spTree>
    <p:extLst>
      <p:ext uri="{BB962C8B-B14F-4D97-AF65-F5344CB8AC3E}">
        <p14:creationId xmlns:p14="http://schemas.microsoft.com/office/powerpoint/2010/main" val="32251126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anose="020D0509020203030204" pitchFamily="49" charset="0"/>
              </a:rPr>
              <a:t>4.2.6 Delete</a:t>
            </a:r>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pPr marL="0" indent="0" algn="ctr">
              <a:buNone/>
            </a:pPr>
            <a:r>
              <a:rPr lang="en-US" sz="2400" dirty="0">
                <a:effectLst>
                  <a:glow rad="139700">
                    <a:schemeClr val="bg1"/>
                  </a:glow>
                </a:effectLst>
                <a:latin typeface="oratorstd" panose="020D0509020203030204" pitchFamily="49" charset="0"/>
              </a:rPr>
              <a:t>Used to delete unwanted data in the database.</a:t>
            </a:r>
          </a:p>
          <a:p>
            <a:endParaRPr lang="en-US" dirty="0">
              <a:effectLst>
                <a:glow rad="139700">
                  <a:schemeClr val="bg1"/>
                </a:glow>
              </a:effectLst>
            </a:endParaRPr>
          </a:p>
        </p:txBody>
      </p:sp>
      <p:pic>
        <p:nvPicPr>
          <p:cNvPr id="4" name="Picture 3"/>
          <p:cNvPicPr/>
          <p:nvPr/>
        </p:nvPicPr>
        <p:blipFill rotWithShape="1">
          <a:blip r:embed="rId3">
            <a:extLst>
              <a:ext uri="{28A0092B-C50C-407E-A947-70E740481C1C}">
                <a14:useLocalDpi xmlns:a14="http://schemas.microsoft.com/office/drawing/2010/main" val="0"/>
              </a:ext>
            </a:extLst>
          </a:blip>
          <a:srcRect t="2987" r="75824" b="86379"/>
          <a:stretch/>
        </p:blipFill>
        <p:spPr bwMode="auto">
          <a:xfrm>
            <a:off x="3165273" y="2349904"/>
            <a:ext cx="6717454" cy="166791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564143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anose="020D0509020203030204" pitchFamily="49" charset="0"/>
              </a:rPr>
              <a:t>4.2.7 Exit</a:t>
            </a:r>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endParaRPr lang="en-US" dirty="0"/>
          </a:p>
          <a:p>
            <a:pPr algn="ctr"/>
            <a:endParaRPr lang="en-US" sz="2400" dirty="0">
              <a:latin typeface="oratorstd" panose="020D0509020203030204" pitchFamily="49" charset="0"/>
            </a:endParaRPr>
          </a:p>
          <a:p>
            <a:pPr marL="0" indent="0" algn="ctr">
              <a:buNone/>
            </a:pPr>
            <a:r>
              <a:rPr lang="en-US" sz="2400" dirty="0">
                <a:effectLst>
                  <a:glow rad="139700">
                    <a:schemeClr val="bg1"/>
                  </a:glow>
                </a:effectLst>
                <a:latin typeface="oratorstd" panose="020D0509020203030204" pitchFamily="49" charset="0"/>
              </a:rPr>
              <a:t>Work is finished.</a:t>
            </a:r>
          </a:p>
        </p:txBody>
      </p:sp>
      <p:pic>
        <p:nvPicPr>
          <p:cNvPr id="7" name="Picture 6"/>
          <p:cNvPicPr/>
          <p:nvPr/>
        </p:nvPicPr>
        <p:blipFill rotWithShape="1">
          <a:blip r:embed="rId3">
            <a:extLst>
              <a:ext uri="{28A0092B-C50C-407E-A947-70E740481C1C}">
                <a14:useLocalDpi xmlns:a14="http://schemas.microsoft.com/office/drawing/2010/main" val="0"/>
              </a:ext>
            </a:extLst>
          </a:blip>
          <a:srcRect l="63" t="3246" r="79121" b="87352"/>
          <a:stretch/>
        </p:blipFill>
        <p:spPr bwMode="auto">
          <a:xfrm>
            <a:off x="2859751" y="2302942"/>
            <a:ext cx="6250241" cy="159018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05286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730885"/>
            <a:ext cx="10515600" cy="1325563"/>
          </a:xfrm>
        </p:spPr>
        <p:txBody>
          <a:bodyPr>
            <a:normAutofit/>
          </a:bodyPr>
          <a:lstStyle/>
          <a:p>
            <a:r>
              <a:rPr lang="en-US" sz="4000" b="1" dirty="0">
                <a:effectLst>
                  <a:glow rad="228600">
                    <a:srgbClr val="FFFFFF"/>
                  </a:glow>
                </a:effectLst>
                <a:latin typeface="oratorstd" panose="020D0509020203030204" pitchFamily="49" charset="0"/>
                <a:cs typeface="Peach Play" panose="02000000000000000000" pitchFamily="2" charset="0"/>
              </a:rPr>
              <a:t>Objectives</a:t>
            </a:r>
            <a:r>
              <a:rPr lang="th-TH" sz="4000" b="1" dirty="0">
                <a:effectLst>
                  <a:glow rad="228600">
                    <a:srgbClr val="FFFFFF"/>
                  </a:glow>
                </a:effectLst>
                <a:latin typeface="oratorstd" panose="020D0509020203030204" pitchFamily="49" charset="0"/>
                <a:cs typeface="Peach Play" panose="02000000000000000000" pitchFamily="2" charset="0"/>
              </a:rPr>
              <a:t> </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a:t>
            </a:r>
            <a:r>
              <a:rPr lang="th-TH" sz="4000" b="1" dirty="0">
                <a:solidFill>
                  <a:srgbClr val="FF0000"/>
                </a:solidFill>
                <a:effectLst>
                  <a:glow rad="228600">
                    <a:srgbClr val="FFFFFF"/>
                  </a:glow>
                </a:effectLst>
                <a:latin typeface="oratorstd" panose="020D0509020203030204" pitchFamily="49" charset="0"/>
                <a:cs typeface="Peach Play" panose="02000000000000000000" pitchFamily="2" charset="0"/>
              </a:rPr>
              <a:t>วัตถุประสงค์</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a:t>
            </a:r>
          </a:p>
        </p:txBody>
      </p:sp>
      <p:sp>
        <p:nvSpPr>
          <p:cNvPr id="3" name="Content Placeholder 2"/>
          <p:cNvSpPr>
            <a:spLocks noGrp="1"/>
          </p:cNvSpPr>
          <p:nvPr>
            <p:ph idx="1"/>
          </p:nvPr>
        </p:nvSpPr>
        <p:spPr>
          <a:xfrm>
            <a:off x="838200" y="2275792"/>
            <a:ext cx="10162735" cy="4351338"/>
          </a:xfrm>
        </p:spPr>
        <p:txBody>
          <a:bodyPr>
            <a:normAutofit/>
          </a:bodyPr>
          <a:lstStyle/>
          <a:p>
            <a:pPr marL="0" indent="0">
              <a:buNone/>
            </a:pPr>
            <a:r>
              <a:rPr lang="en-US" sz="3200" dirty="0">
                <a:effectLst>
                  <a:glow rad="228600">
                    <a:srgbClr val="FFFFFF"/>
                  </a:glow>
                </a:effectLst>
                <a:latin typeface="oratorstd" panose="020D0509020203030204" pitchFamily="49" charset="0"/>
                <a:cs typeface="Peach Play" panose="02000000000000000000" pitchFamily="2" charset="0"/>
              </a:rPr>
              <a:t>	The objective of this project is to design a system that saves time on drug discovery and details such as drug name, type of medicine used, and so on.</a:t>
            </a:r>
            <a:endParaRPr lang="th-TH" sz="3200" dirty="0">
              <a:effectLst>
                <a:glow rad="228600">
                  <a:srgbClr val="FFFFFF"/>
                </a:glow>
              </a:effectLst>
              <a:latin typeface="oratorstd" panose="020D0509020203030204" pitchFamily="49" charset="0"/>
              <a:cs typeface="Peach Play" panose="02000000000000000000" pitchFamily="2" charset="0"/>
            </a:endParaRPr>
          </a:p>
          <a:p>
            <a:pPr marL="0" indent="0">
              <a:buNone/>
            </a:pPr>
            <a:endParaRPr lang="th-TH" sz="3200" dirty="0">
              <a:effectLst>
                <a:glow rad="228600">
                  <a:srgbClr val="FFFFFF"/>
                </a:glow>
              </a:effectLst>
              <a:latin typeface="oratorstd" panose="020D0509020203030204" pitchFamily="49" charset="0"/>
              <a:cs typeface="Peach Play" panose="02000000000000000000" pitchFamily="2" charset="0"/>
            </a:endParaRPr>
          </a:p>
          <a:p>
            <a:pPr marL="0" indent="0">
              <a:buNone/>
            </a:pPr>
            <a:r>
              <a:rPr lang="en-US" sz="3200" dirty="0">
                <a:solidFill>
                  <a:srgbClr val="FF0000"/>
                </a:solidFill>
                <a:effectLst>
                  <a:glow rad="228600">
                    <a:srgbClr val="FFFFFF"/>
                  </a:glow>
                </a:effectLst>
                <a:latin typeface="oratorstd" panose="020D0509020203030204" pitchFamily="49" charset="0"/>
                <a:cs typeface="Peach Play" panose="02000000000000000000" pitchFamily="2" charset="0"/>
              </a:rPr>
              <a:t>[</a:t>
            </a:r>
            <a:r>
              <a:rPr lang="th-TH" sz="3200" dirty="0">
                <a:solidFill>
                  <a:srgbClr val="FF0000"/>
                </a:solidFill>
                <a:effectLst>
                  <a:glow rad="228600">
                    <a:srgbClr val="FFFFFF"/>
                  </a:glow>
                </a:effectLst>
                <a:latin typeface="oratorstd" panose="020D0509020203030204" pitchFamily="49" charset="0"/>
                <a:cs typeface="Peach Play" panose="02000000000000000000" pitchFamily="2" charset="0"/>
              </a:rPr>
              <a:t>วัตถุประสงค์ของโครงการนี้คือการออกแบบระบบที่ช่วยประหยัดเวลาในการค้นหายาและรายละเอียดเช่นชื่อยาชนิดของยาที่ใช้และอื่น ๆ</a:t>
            </a:r>
            <a:r>
              <a:rPr lang="en-US" sz="3200" dirty="0">
                <a:solidFill>
                  <a:srgbClr val="FF0000"/>
                </a:solidFill>
                <a:effectLst>
                  <a:glow rad="228600">
                    <a:srgbClr val="FFFFFF"/>
                  </a:glow>
                </a:effectLst>
                <a:latin typeface="oratorstd" panose="020D0509020203030204" pitchFamily="49" charset="0"/>
                <a:cs typeface="Peach Play" panose="02000000000000000000" pitchFamily="2" charset="0"/>
              </a:rPr>
              <a:t>]</a:t>
            </a:r>
          </a:p>
          <a:p>
            <a:endParaRPr lang="en-US" dirty="0">
              <a:effectLst>
                <a:glow rad="228600">
                  <a:schemeClr val="accent3">
                    <a:satMod val="175000"/>
                    <a:alpha val="40000"/>
                  </a:schemeClr>
                </a:glow>
              </a:effectLst>
              <a:latin typeface="oratorstd" panose="020D0509020203030204" pitchFamily="49" charset="0"/>
              <a:cs typeface="Peach Play" panose="02000000000000000000" pitchFamily="2" charset="0"/>
            </a:endParaRPr>
          </a:p>
        </p:txBody>
      </p:sp>
    </p:spTree>
    <p:extLst>
      <p:ext uri="{BB962C8B-B14F-4D97-AF65-F5344CB8AC3E}">
        <p14:creationId xmlns:p14="http://schemas.microsoft.com/office/powerpoint/2010/main" val="14127192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16673" y="546029"/>
            <a:ext cx="10693830" cy="3301140"/>
          </a:xfrm>
        </p:spPr>
        <p:txBody>
          <a:bodyPr>
            <a:normAutofit/>
            <a:scene3d>
              <a:camera prst="orthographicFront"/>
              <a:lightRig rig="threePt" dir="t"/>
            </a:scene3d>
            <a:sp3d extrusionH="57150">
              <a:bevelT w="38100" h="38100" prst="angle"/>
            </a:sp3d>
          </a:bodyPr>
          <a:lstStyle/>
          <a:p>
            <a:br>
              <a:rPr lang="en-US" dirty="0"/>
            </a:br>
            <a:br>
              <a:rPr lang="en-US" dirty="0"/>
            </a:br>
            <a:br>
              <a:rPr lang="en-US" dirty="0">
                <a:effectLst>
                  <a:glow rad="228600">
                    <a:schemeClr val="accent5">
                      <a:satMod val="175000"/>
                      <a:alpha val="40000"/>
                    </a:schemeClr>
                  </a:glow>
                </a:effectLst>
              </a:rPr>
            </a:br>
            <a:endParaRPr lang="en-US" sz="4800" dirty="0">
              <a:effectLst>
                <a:glow rad="228600">
                  <a:schemeClr val="accent5">
                    <a:satMod val="175000"/>
                    <a:alpha val="40000"/>
                  </a:schemeClr>
                </a:glow>
              </a:effectLst>
            </a:endParaRPr>
          </a:p>
        </p:txBody>
      </p:sp>
      <p:sp>
        <p:nvSpPr>
          <p:cNvPr id="5" name="Title 1"/>
          <p:cNvSpPr txBox="1">
            <a:spLocks/>
          </p:cNvSpPr>
          <p:nvPr/>
        </p:nvSpPr>
        <p:spPr>
          <a:xfrm>
            <a:off x="880907" y="2686584"/>
            <a:ext cx="10693830" cy="2321169"/>
          </a:xfrm>
          <a:prstGeom prst="rect">
            <a:avLst/>
          </a:prstGeom>
        </p:spPr>
        <p:txBody>
          <a:bodyPr vert="horz" lIns="91440" tIns="45720" rIns="91440" bIns="45720" rtlCol="0" anchor="b">
            <a:noAutofit/>
            <a:scene3d>
              <a:camera prst="orthographicFront"/>
              <a:lightRig rig="threePt" dir="t"/>
            </a:scene3d>
            <a:sp3d extrusionH="57150">
              <a:bevelT w="38100" h="38100" prst="angle"/>
            </a:sp3d>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en-US" sz="5400" dirty="0">
                <a:latin typeface="oratorstd" panose="020D0509020203030204" pitchFamily="49" charset="0"/>
                <a:cs typeface="Peach Play" panose="02000000000000000000" pitchFamily="2" charset="0"/>
              </a:rPr>
            </a:br>
            <a:r>
              <a:rPr lang="en-US" sz="5400" b="1" dirty="0">
                <a:effectLst>
                  <a:glow rad="254000">
                    <a:schemeClr val="bg1"/>
                  </a:glow>
                </a:effectLst>
                <a:latin typeface="oratorstd" panose="020D0509020203030204" pitchFamily="49" charset="0"/>
                <a:cs typeface="Peach Play" panose="02000000000000000000" pitchFamily="2" charset="0"/>
              </a:rPr>
              <a:t>CHAPTER FIVE</a:t>
            </a:r>
          </a:p>
          <a:p>
            <a:endParaRPr lang="en-US" sz="5400" b="1" dirty="0">
              <a:effectLst>
                <a:glow rad="254000">
                  <a:schemeClr val="bg1"/>
                </a:glow>
              </a:effectLst>
              <a:latin typeface="oratorstd" panose="020D0509020203030204" pitchFamily="49" charset="0"/>
              <a:cs typeface="Peach Play" panose="02000000000000000000" pitchFamily="2" charset="0"/>
            </a:endParaRPr>
          </a:p>
          <a:p>
            <a:r>
              <a:rPr lang="en-US" sz="5400" dirty="0">
                <a:effectLst>
                  <a:glow rad="177800">
                    <a:schemeClr val="bg1"/>
                  </a:glow>
                </a:effectLst>
                <a:latin typeface="oratorstd" panose="020D0509020203030204" pitchFamily="49" charset="0"/>
                <a:cs typeface="Peach Play" panose="02000000000000000000" pitchFamily="2" charset="0"/>
              </a:rPr>
              <a:t>SUMMARY</a:t>
            </a:r>
            <a:br>
              <a:rPr lang="en-US" sz="5400" dirty="0">
                <a:effectLst>
                  <a:glow rad="228600">
                    <a:schemeClr val="accent5">
                      <a:satMod val="175000"/>
                      <a:alpha val="40000"/>
                    </a:schemeClr>
                  </a:glow>
                </a:effectLst>
                <a:latin typeface="oratorstd" panose="020D0509020203030204" pitchFamily="49" charset="0"/>
                <a:cs typeface="Peach Play" panose="02000000000000000000" pitchFamily="2" charset="0"/>
              </a:rPr>
            </a:br>
            <a:endParaRPr lang="en-US" sz="5400" dirty="0">
              <a:effectLst>
                <a:glow rad="228600">
                  <a:schemeClr val="accent5">
                    <a:satMod val="175000"/>
                    <a:alpha val="40000"/>
                  </a:schemeClr>
                </a:glow>
              </a:effectLst>
              <a:latin typeface="oratorstd" panose="020D0509020203030204" pitchFamily="49" charset="0"/>
              <a:cs typeface="Peach Play" panose="02000000000000000000" pitchFamily="2" charset="0"/>
            </a:endParaRPr>
          </a:p>
        </p:txBody>
      </p:sp>
    </p:spTree>
    <p:extLst>
      <p:ext uri="{BB962C8B-B14F-4D97-AF65-F5344CB8AC3E}">
        <p14:creationId xmlns:p14="http://schemas.microsoft.com/office/powerpoint/2010/main" val="18143693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effectLst>
                  <a:glow rad="152400">
                    <a:schemeClr val="bg1"/>
                  </a:glow>
                </a:effectLst>
                <a:latin typeface="oratorstd" panose="020D0509020203030204" pitchFamily="49" charset="0"/>
              </a:rPr>
              <a:t>SUMMARY</a:t>
            </a:r>
          </a:p>
        </p:txBody>
      </p:sp>
      <p:sp>
        <p:nvSpPr>
          <p:cNvPr id="3" name="Content Placeholder 2"/>
          <p:cNvSpPr>
            <a:spLocks noGrp="1"/>
          </p:cNvSpPr>
          <p:nvPr>
            <p:ph idx="1"/>
          </p:nvPr>
        </p:nvSpPr>
        <p:spPr/>
        <p:txBody>
          <a:bodyPr>
            <a:normAutofit lnSpcReduction="10000"/>
          </a:bodyPr>
          <a:lstStyle/>
          <a:p>
            <a:r>
              <a:rPr lang="en-US" dirty="0">
                <a:effectLst>
                  <a:glow rad="139700">
                    <a:schemeClr val="bg1"/>
                  </a:glow>
                </a:effectLst>
                <a:latin typeface="oratorstd" panose="020D0509020203030204" pitchFamily="49" charset="0"/>
              </a:rPr>
              <a:t>Record quality medical records. Can be used as a complete medical proof. And can communicate the care information to the healthcare team for patient care planning. Therefore, the quality of medical records. It is therefore part of the medical records quality control system. It is a system for monitoring and analyzing qualitative medical records.</a:t>
            </a:r>
          </a:p>
          <a:p>
            <a:r>
              <a:rPr lang="en-US" dirty="0">
                <a:effectLst>
                  <a:glow rad="139700">
                    <a:schemeClr val="bg1"/>
                  </a:glow>
                </a:effectLst>
                <a:latin typeface="oratorstd" panose="020D0509020203030204" pitchFamily="49" charset="0"/>
              </a:rPr>
              <a:t>Python languages can store large amounts of data. It is also easy to find information. And can be used to develop simple, not complicated.</a:t>
            </a:r>
          </a:p>
          <a:p>
            <a:endParaRPr lang="en-US" dirty="0">
              <a:effectLst>
                <a:glow rad="139700">
                  <a:schemeClr val="bg1"/>
                </a:glow>
              </a:effectLst>
            </a:endParaRPr>
          </a:p>
        </p:txBody>
      </p:sp>
    </p:spTree>
    <p:extLst>
      <p:ext uri="{BB962C8B-B14F-4D97-AF65-F5344CB8AC3E}">
        <p14:creationId xmlns:p14="http://schemas.microsoft.com/office/powerpoint/2010/main" val="132840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646479"/>
            <a:ext cx="10515600" cy="1325563"/>
          </a:xfrm>
        </p:spPr>
        <p:txBody>
          <a:bodyPr>
            <a:normAutofit/>
          </a:bodyPr>
          <a:lstStyle/>
          <a:p>
            <a:r>
              <a:rPr lang="en-US" sz="4000" b="1" dirty="0">
                <a:effectLst>
                  <a:glow rad="228600">
                    <a:srgbClr val="FFFFFF"/>
                  </a:glow>
                </a:effectLst>
                <a:latin typeface="oratorstd" panose="020D0509020203030204" pitchFamily="49" charset="0"/>
                <a:cs typeface="Peach Play" panose="02000000000000000000" pitchFamily="2" charset="0"/>
              </a:rPr>
              <a:t>Description</a:t>
            </a:r>
            <a:r>
              <a:rPr lang="th-TH" sz="4000" b="1" dirty="0">
                <a:effectLst>
                  <a:glow rad="228600">
                    <a:srgbClr val="FFFFFF"/>
                  </a:glow>
                </a:effectLst>
                <a:latin typeface="oratorstd" panose="020D0509020203030204" pitchFamily="49" charset="0"/>
                <a:cs typeface="Peach Play" panose="02000000000000000000" pitchFamily="2" charset="0"/>
              </a:rPr>
              <a:t> </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a:t>
            </a:r>
            <a:r>
              <a:rPr lang="th-TH" sz="4000" b="1" dirty="0">
                <a:solidFill>
                  <a:srgbClr val="FF0000"/>
                </a:solidFill>
                <a:effectLst>
                  <a:glow rad="228600">
                    <a:srgbClr val="FFFFFF"/>
                  </a:glow>
                </a:effectLst>
                <a:latin typeface="oratorstd" panose="020D0509020203030204" pitchFamily="49" charset="0"/>
                <a:cs typeface="Peach Play" panose="02000000000000000000" pitchFamily="2" charset="0"/>
              </a:rPr>
              <a:t>รายละเอียด</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a:t>
            </a:r>
          </a:p>
        </p:txBody>
      </p:sp>
      <p:sp>
        <p:nvSpPr>
          <p:cNvPr id="3" name="Content Placeholder 2"/>
          <p:cNvSpPr>
            <a:spLocks noGrp="1"/>
          </p:cNvSpPr>
          <p:nvPr>
            <p:ph idx="1"/>
          </p:nvPr>
        </p:nvSpPr>
        <p:spPr>
          <a:xfrm>
            <a:off x="936674" y="2205453"/>
            <a:ext cx="10515600" cy="4351338"/>
          </a:xfrm>
        </p:spPr>
        <p:txBody>
          <a:bodyPr>
            <a:normAutofit/>
          </a:bodyPr>
          <a:lstStyle/>
          <a:p>
            <a:r>
              <a:rPr lang="en-US" sz="3200" dirty="0">
                <a:effectLst>
                  <a:glow rad="228600">
                    <a:srgbClr val="FFFFFF"/>
                  </a:glow>
                </a:effectLst>
                <a:latin typeface="oratorstd" panose="020D0509020203030204" pitchFamily="49" charset="0"/>
                <a:cs typeface="Peach Play" panose="02000000000000000000" pitchFamily="2" charset="0"/>
              </a:rPr>
              <a:t>This Language used is python &amp; Notepad++  to create a database of hospital management system.</a:t>
            </a:r>
            <a:endParaRPr lang="th-TH" sz="3200" dirty="0">
              <a:effectLst>
                <a:glow rad="228600">
                  <a:srgbClr val="FFFFFF"/>
                </a:glow>
              </a:effectLst>
              <a:latin typeface="oratorstd" panose="020D0509020203030204" pitchFamily="49" charset="0"/>
              <a:cs typeface="Peach Play" panose="02000000000000000000" pitchFamily="2" charset="0"/>
            </a:endParaRPr>
          </a:p>
          <a:p>
            <a:endParaRPr lang="th-TH" sz="3200" dirty="0">
              <a:solidFill>
                <a:srgbClr val="FF0000"/>
              </a:solidFill>
              <a:effectLst>
                <a:glow rad="228600">
                  <a:srgbClr val="FFFFFF"/>
                </a:glow>
              </a:effectLst>
              <a:latin typeface="oratorstd" panose="020D0509020203030204" pitchFamily="49" charset="0"/>
              <a:cs typeface="Peach Play" panose="02000000000000000000" pitchFamily="2" charset="0"/>
            </a:endParaRPr>
          </a:p>
          <a:p>
            <a:pPr marL="0" indent="0">
              <a:buNone/>
            </a:pPr>
            <a:r>
              <a:rPr lang="en-US" sz="3200" dirty="0">
                <a:solidFill>
                  <a:srgbClr val="FF0000"/>
                </a:solidFill>
                <a:effectLst>
                  <a:glow rad="228600">
                    <a:srgbClr val="FFFFFF"/>
                  </a:glow>
                </a:effectLst>
                <a:latin typeface="oratorstd" panose="020D0509020203030204" pitchFamily="49" charset="0"/>
                <a:cs typeface="Peach Play" panose="02000000000000000000" pitchFamily="2" charset="0"/>
              </a:rPr>
              <a:t>[</a:t>
            </a:r>
            <a:r>
              <a:rPr lang="th-TH" sz="3200" dirty="0">
                <a:solidFill>
                  <a:srgbClr val="FF0000"/>
                </a:solidFill>
                <a:effectLst>
                  <a:glow rad="228600">
                    <a:srgbClr val="FFFFFF"/>
                  </a:glow>
                </a:effectLst>
                <a:latin typeface="oratorstd" panose="020D0509020203030204" pitchFamily="49" charset="0"/>
                <a:cs typeface="Peach Play" panose="02000000000000000000" pitchFamily="2" charset="0"/>
              </a:rPr>
              <a:t>ภาษานี้ใช้ </a:t>
            </a:r>
            <a:r>
              <a:rPr lang="en-US" sz="3200" dirty="0">
                <a:solidFill>
                  <a:srgbClr val="FF0000"/>
                </a:solidFill>
                <a:effectLst>
                  <a:glow rad="228600">
                    <a:srgbClr val="FFFFFF"/>
                  </a:glow>
                </a:effectLst>
                <a:latin typeface="oratorstd" panose="020D0509020203030204" pitchFamily="49" charset="0"/>
                <a:cs typeface="Peach Play" panose="02000000000000000000" pitchFamily="2" charset="0"/>
              </a:rPr>
              <a:t>python &amp; Notepad ++ </a:t>
            </a:r>
            <a:r>
              <a:rPr lang="th-TH" sz="3200" dirty="0">
                <a:solidFill>
                  <a:srgbClr val="FF0000"/>
                </a:solidFill>
                <a:effectLst>
                  <a:glow rad="228600">
                    <a:srgbClr val="FFFFFF"/>
                  </a:glow>
                </a:effectLst>
                <a:latin typeface="oratorstd" panose="020D0509020203030204" pitchFamily="49" charset="0"/>
                <a:cs typeface="Peach Play" panose="02000000000000000000" pitchFamily="2" charset="0"/>
              </a:rPr>
              <a:t>เพื่อสร้างฐานข้อมูลของระบบการจัดการโรงพยาบาลเพื่อให้ง่ายต่อการจัดการฐานข้อมูลโรงพยาบาล</a:t>
            </a:r>
            <a:r>
              <a:rPr lang="en-US" sz="3200" dirty="0">
                <a:solidFill>
                  <a:srgbClr val="FF0000"/>
                </a:solidFill>
                <a:effectLst>
                  <a:glow rad="228600">
                    <a:srgbClr val="FFFFFF"/>
                  </a:glow>
                </a:effectLst>
                <a:latin typeface="oratorstd" panose="020D0509020203030204" pitchFamily="49" charset="0"/>
                <a:cs typeface="Peach Play" panose="02000000000000000000" pitchFamily="2" charset="0"/>
              </a:rPr>
              <a:t>]</a:t>
            </a:r>
          </a:p>
        </p:txBody>
      </p:sp>
    </p:spTree>
    <p:extLst>
      <p:ext uri="{BB962C8B-B14F-4D97-AF65-F5344CB8AC3E}">
        <p14:creationId xmlns:p14="http://schemas.microsoft.com/office/powerpoint/2010/main" val="4236544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effectLst>
                  <a:glow rad="228600">
                    <a:srgbClr val="FFFFFF"/>
                  </a:glow>
                </a:effectLst>
                <a:latin typeface="oratorstd" panose="020D0509020203030204" pitchFamily="49" charset="0"/>
                <a:cs typeface="Peach Play" panose="02000000000000000000" pitchFamily="2" charset="0"/>
              </a:rPr>
              <a:t>Summary</a:t>
            </a:r>
            <a:r>
              <a:rPr lang="th-TH" sz="4000" b="1" dirty="0">
                <a:effectLst>
                  <a:glow rad="228600">
                    <a:srgbClr val="FFFFFF"/>
                  </a:glow>
                </a:effectLst>
                <a:latin typeface="oratorstd" panose="020D0509020203030204" pitchFamily="49" charset="0"/>
                <a:cs typeface="Peach Play" panose="02000000000000000000" pitchFamily="2" charset="0"/>
              </a:rPr>
              <a:t> </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a:t>
            </a:r>
            <a:r>
              <a:rPr lang="th-TH" sz="4000" b="1" dirty="0">
                <a:solidFill>
                  <a:srgbClr val="FF0000"/>
                </a:solidFill>
                <a:effectLst>
                  <a:glow rad="228600">
                    <a:srgbClr val="FFFFFF"/>
                  </a:glow>
                </a:effectLst>
                <a:latin typeface="oratorstd" panose="020D0509020203030204" pitchFamily="49" charset="0"/>
                <a:cs typeface="Peach Play" panose="02000000000000000000" pitchFamily="2" charset="0"/>
              </a:rPr>
              <a:t>สรุป</a:t>
            </a:r>
            <a:r>
              <a:rPr lang="en-US" sz="4000" b="1" dirty="0">
                <a:solidFill>
                  <a:srgbClr val="FF0000"/>
                </a:solidFill>
                <a:effectLst>
                  <a:glow rad="228600">
                    <a:srgbClr val="FFFFFF"/>
                  </a:glow>
                </a:effectLst>
                <a:latin typeface="oratorstd" panose="020D0509020203030204" pitchFamily="49" charset="0"/>
                <a:cs typeface="Peach Play" panose="02000000000000000000" pitchFamily="2" charset="0"/>
              </a:rPr>
              <a:t>]</a:t>
            </a:r>
          </a:p>
        </p:txBody>
      </p:sp>
      <p:sp>
        <p:nvSpPr>
          <p:cNvPr id="3" name="Content Placeholder 2"/>
          <p:cNvSpPr>
            <a:spLocks noGrp="1"/>
          </p:cNvSpPr>
          <p:nvPr>
            <p:ph idx="1"/>
          </p:nvPr>
        </p:nvSpPr>
        <p:spPr/>
        <p:txBody>
          <a:bodyPr>
            <a:normAutofit/>
          </a:bodyPr>
          <a:lstStyle/>
          <a:p>
            <a:r>
              <a:rPr lang="en-US" sz="3200" dirty="0">
                <a:effectLst>
                  <a:glow rad="228600">
                    <a:srgbClr val="FFFFFF"/>
                  </a:glow>
                </a:effectLst>
                <a:latin typeface="oratorstd" panose="020D0509020203030204" pitchFamily="49" charset="0"/>
                <a:cs typeface="Peach Play" panose="02000000000000000000" pitchFamily="2" charset="0"/>
              </a:rPr>
              <a:t>Python languages can store large amounts of data. It is also easy to find information. And can be used to develop simple, not</a:t>
            </a:r>
            <a:r>
              <a:rPr lang="th-TH" sz="3200" dirty="0">
                <a:effectLst>
                  <a:glow rad="228600">
                    <a:srgbClr val="FFFFFF"/>
                  </a:glow>
                </a:effectLst>
                <a:latin typeface="oratorstd" panose="020D0509020203030204" pitchFamily="49" charset="0"/>
                <a:cs typeface="Peach Play" panose="02000000000000000000" pitchFamily="2" charset="0"/>
              </a:rPr>
              <a:t> </a:t>
            </a:r>
            <a:r>
              <a:rPr lang="en-US" sz="3200" dirty="0">
                <a:effectLst>
                  <a:glow rad="228600">
                    <a:srgbClr val="FFFFFF"/>
                  </a:glow>
                </a:effectLst>
                <a:latin typeface="oratorstd" panose="020D0509020203030204" pitchFamily="49" charset="0"/>
                <a:cs typeface="Peach Play" panose="02000000000000000000" pitchFamily="2" charset="0"/>
              </a:rPr>
              <a:t>complicated.</a:t>
            </a:r>
          </a:p>
          <a:p>
            <a:pPr marL="0" indent="0">
              <a:buNone/>
            </a:pPr>
            <a:endParaRPr lang="th-TH" sz="3200" dirty="0">
              <a:solidFill>
                <a:srgbClr val="FF0000"/>
              </a:solidFill>
              <a:effectLst>
                <a:glow rad="228600">
                  <a:srgbClr val="FFFFFF"/>
                </a:glow>
              </a:effectLst>
              <a:latin typeface="oratorstd" panose="020D0509020203030204" pitchFamily="49" charset="0"/>
              <a:cs typeface="Peach Play" panose="02000000000000000000" pitchFamily="2" charset="0"/>
            </a:endParaRPr>
          </a:p>
          <a:p>
            <a:pPr marL="0" indent="0">
              <a:buNone/>
            </a:pPr>
            <a:r>
              <a:rPr lang="en-US" sz="3200" dirty="0">
                <a:solidFill>
                  <a:srgbClr val="FF0000"/>
                </a:solidFill>
                <a:effectLst>
                  <a:glow rad="228600">
                    <a:srgbClr val="FFFFFF"/>
                  </a:glow>
                </a:effectLst>
                <a:latin typeface="oratorstd" panose="020D0509020203030204" pitchFamily="49" charset="0"/>
                <a:cs typeface="Peach Play" panose="02000000000000000000" pitchFamily="2" charset="0"/>
              </a:rPr>
              <a:t>[</a:t>
            </a:r>
            <a:r>
              <a:rPr lang="th-TH" sz="3200" dirty="0">
                <a:solidFill>
                  <a:srgbClr val="FF0000"/>
                </a:solidFill>
                <a:effectLst>
                  <a:glow rad="228600">
                    <a:srgbClr val="FFFFFF"/>
                  </a:glow>
                </a:effectLst>
                <a:latin typeface="oratorstd" panose="020D0509020203030204" pitchFamily="49" charset="0"/>
                <a:cs typeface="Peach Play" panose="02000000000000000000" pitchFamily="2" charset="0"/>
              </a:rPr>
              <a:t>ภาษาไพธอนสามารถจัดเก็บข้อมูลจำนวนมากได้ นอกจากนี้ยังง่ายต่อการค้นหาข้อมูล และสามารถนำมาใช้ในการพัฒนาแบบเรียบง่ายไม่ซับซ้อน</a:t>
            </a:r>
            <a:r>
              <a:rPr lang="en-US" sz="3200" dirty="0">
                <a:solidFill>
                  <a:srgbClr val="FF0000"/>
                </a:solidFill>
                <a:effectLst>
                  <a:glow rad="228600">
                    <a:srgbClr val="FFFFFF"/>
                  </a:glow>
                </a:effectLst>
                <a:latin typeface="oratorstd" panose="020D0509020203030204" pitchFamily="49" charset="0"/>
                <a:cs typeface="Peach Play" panose="02000000000000000000" pitchFamily="2" charset="0"/>
              </a:rPr>
              <a:t>]</a:t>
            </a:r>
          </a:p>
        </p:txBody>
      </p:sp>
    </p:spTree>
    <p:extLst>
      <p:ext uri="{BB962C8B-B14F-4D97-AF65-F5344CB8AC3E}">
        <p14:creationId xmlns:p14="http://schemas.microsoft.com/office/powerpoint/2010/main" val="40907241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16673" y="546029"/>
            <a:ext cx="10693830" cy="3301140"/>
          </a:xfrm>
        </p:spPr>
        <p:txBody>
          <a:bodyPr>
            <a:normAutofit/>
            <a:scene3d>
              <a:camera prst="orthographicFront"/>
              <a:lightRig rig="threePt" dir="t"/>
            </a:scene3d>
            <a:sp3d extrusionH="57150">
              <a:bevelT w="38100" h="38100" prst="angle"/>
            </a:sp3d>
          </a:bodyPr>
          <a:lstStyle/>
          <a:p>
            <a:br>
              <a:rPr lang="en-US" dirty="0"/>
            </a:br>
            <a:br>
              <a:rPr lang="en-US" dirty="0"/>
            </a:br>
            <a:br>
              <a:rPr lang="en-US" dirty="0">
                <a:effectLst>
                  <a:glow rad="228600">
                    <a:schemeClr val="accent5">
                      <a:satMod val="175000"/>
                      <a:alpha val="40000"/>
                    </a:schemeClr>
                  </a:glow>
                </a:effectLst>
              </a:rPr>
            </a:br>
            <a:endParaRPr lang="en-US" sz="4800" dirty="0">
              <a:effectLst>
                <a:glow rad="228600">
                  <a:schemeClr val="accent5">
                    <a:satMod val="175000"/>
                    <a:alpha val="40000"/>
                  </a:schemeClr>
                </a:glow>
              </a:effectLst>
            </a:endParaRPr>
          </a:p>
        </p:txBody>
      </p:sp>
      <p:sp>
        <p:nvSpPr>
          <p:cNvPr id="5" name="Title 1"/>
          <p:cNvSpPr txBox="1">
            <a:spLocks/>
          </p:cNvSpPr>
          <p:nvPr/>
        </p:nvSpPr>
        <p:spPr>
          <a:xfrm>
            <a:off x="880907" y="2686584"/>
            <a:ext cx="10693830" cy="2321169"/>
          </a:xfrm>
          <a:prstGeom prst="rect">
            <a:avLst/>
          </a:prstGeom>
        </p:spPr>
        <p:txBody>
          <a:bodyPr vert="horz" lIns="91440" tIns="45720" rIns="91440" bIns="45720" rtlCol="0" anchor="b">
            <a:noAutofit/>
            <a:scene3d>
              <a:camera prst="orthographicFront"/>
              <a:lightRig rig="threePt" dir="t"/>
            </a:scene3d>
            <a:sp3d extrusionH="57150">
              <a:bevelT w="38100" h="38100" prst="angle"/>
            </a:sp3d>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en-US" sz="5400" dirty="0">
                <a:latin typeface="oratorstd" panose="020D0509020203030204" pitchFamily="49" charset="0"/>
                <a:cs typeface="Peach Play" panose="02000000000000000000" pitchFamily="2" charset="0"/>
              </a:rPr>
            </a:br>
            <a:r>
              <a:rPr lang="en-US" sz="5400" b="1" dirty="0">
                <a:effectLst>
                  <a:glow rad="254000">
                    <a:schemeClr val="bg1"/>
                  </a:glow>
                </a:effectLst>
                <a:latin typeface="oratorstd" panose="020D0509020203030204" pitchFamily="49" charset="0"/>
                <a:cs typeface="Peach Play" panose="02000000000000000000" pitchFamily="2" charset="0"/>
              </a:rPr>
              <a:t>CHAPTER TWO</a:t>
            </a:r>
          </a:p>
          <a:p>
            <a:endParaRPr lang="en-US" sz="5400" b="1" dirty="0">
              <a:effectLst>
                <a:glow rad="254000">
                  <a:schemeClr val="bg1"/>
                </a:glow>
              </a:effectLst>
              <a:latin typeface="oratorstd" panose="020D0509020203030204" pitchFamily="49" charset="0"/>
              <a:cs typeface="Peach Play" panose="02000000000000000000" pitchFamily="2" charset="0"/>
            </a:endParaRPr>
          </a:p>
          <a:p>
            <a:r>
              <a:rPr lang="en-US" sz="5400" dirty="0">
                <a:effectLst>
                  <a:glow rad="177800">
                    <a:schemeClr val="bg1"/>
                  </a:glow>
                </a:effectLst>
                <a:latin typeface="oratorstd" panose="020D0509020203030204" pitchFamily="49" charset="0"/>
                <a:cs typeface="Peach Play" panose="02000000000000000000" pitchFamily="2" charset="0"/>
              </a:rPr>
              <a:t>REVIEW OF RELATED LITERATURE</a:t>
            </a:r>
            <a:br>
              <a:rPr lang="en-US" sz="5400" dirty="0">
                <a:effectLst>
                  <a:glow rad="228600">
                    <a:schemeClr val="accent5">
                      <a:satMod val="175000"/>
                      <a:alpha val="40000"/>
                    </a:schemeClr>
                  </a:glow>
                </a:effectLst>
                <a:latin typeface="oratorstd" panose="020D0509020203030204" pitchFamily="49" charset="0"/>
                <a:cs typeface="Peach Play" panose="02000000000000000000" pitchFamily="2" charset="0"/>
              </a:rPr>
            </a:br>
            <a:endParaRPr lang="en-US" sz="5400" dirty="0">
              <a:effectLst>
                <a:glow rad="228600">
                  <a:schemeClr val="accent5">
                    <a:satMod val="175000"/>
                    <a:alpha val="40000"/>
                  </a:schemeClr>
                </a:glow>
              </a:effectLst>
              <a:latin typeface="oratorstd" panose="020D0509020203030204" pitchFamily="49" charset="0"/>
              <a:cs typeface="Peach Play" panose="02000000000000000000" pitchFamily="2" charset="0"/>
            </a:endParaRPr>
          </a:p>
        </p:txBody>
      </p:sp>
    </p:spTree>
    <p:extLst>
      <p:ext uri="{BB962C8B-B14F-4D97-AF65-F5344CB8AC3E}">
        <p14:creationId xmlns:p14="http://schemas.microsoft.com/office/powerpoint/2010/main" val="3448096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0947" y="576712"/>
            <a:ext cx="10726443" cy="859223"/>
          </a:xfrm>
        </p:spPr>
        <p:txBody>
          <a:bodyPr>
            <a:normAutofit fontScale="90000"/>
            <a:scene3d>
              <a:camera prst="orthographicFront"/>
              <a:lightRig rig="threePt" dir="t"/>
            </a:scene3d>
            <a:sp3d extrusionH="57150">
              <a:bevelT w="38100" h="38100" prst="angle"/>
            </a:sp3d>
          </a:bodyPr>
          <a:lstStyle/>
          <a:p>
            <a:r>
              <a:rPr lang="en-US" sz="4800" b="1" dirty="0">
                <a:effectLst>
                  <a:glow rad="228600">
                    <a:srgbClr val="FFFFFF"/>
                  </a:glow>
                </a:effectLst>
                <a:latin typeface="oratorstd" panose="020D0509020203030204" pitchFamily="49" charset="0"/>
                <a:cs typeface="Peach Play" panose="02000000000000000000" pitchFamily="2" charset="0"/>
              </a:rPr>
              <a:t>REVIEW OF RELATED LITERATURE</a:t>
            </a:r>
          </a:p>
        </p:txBody>
      </p:sp>
      <p:sp>
        <p:nvSpPr>
          <p:cNvPr id="3" name="Content Placeholder 2"/>
          <p:cNvSpPr>
            <a:spLocks noGrp="1"/>
          </p:cNvSpPr>
          <p:nvPr>
            <p:ph idx="1"/>
          </p:nvPr>
        </p:nvSpPr>
        <p:spPr>
          <a:xfrm>
            <a:off x="1193737" y="1922161"/>
            <a:ext cx="9306402" cy="4386020"/>
          </a:xfrm>
        </p:spPr>
        <p:txBody>
          <a:bodyPr>
            <a:normAutofit/>
          </a:bodyPr>
          <a:lstStyle/>
          <a:p>
            <a:pPr algn="just"/>
            <a:r>
              <a:rPr lang="en-US" dirty="0">
                <a:effectLst>
                  <a:glow rad="228600">
                    <a:srgbClr val="FFFFFF"/>
                  </a:glow>
                </a:effectLst>
                <a:latin typeface="oratorstd" panose="020D0509020203030204" pitchFamily="49" charset="0"/>
                <a:cs typeface="Peach Play" panose="02000000000000000000" pitchFamily="2" charset="0"/>
              </a:rPr>
              <a:t>In this chapter, I will talk about the literature review of hospital  management system.</a:t>
            </a:r>
          </a:p>
          <a:p>
            <a:pPr algn="just"/>
            <a:r>
              <a:rPr lang="en-US" dirty="0">
                <a:effectLst>
                  <a:glow rad="228600">
                    <a:srgbClr val="FFFFFF"/>
                  </a:glow>
                </a:effectLst>
                <a:latin typeface="oratorstd" panose="020D0509020203030204" pitchFamily="49" charset="0"/>
                <a:cs typeface="Peach Play" panose="02000000000000000000" pitchFamily="2" charset="0"/>
              </a:rPr>
              <a:t>I will also provide quotations on some related literatures including the authors and other details.</a:t>
            </a:r>
          </a:p>
          <a:p>
            <a:pPr algn="just"/>
            <a:r>
              <a:rPr lang="en-US" dirty="0">
                <a:effectLst>
                  <a:glow rad="228600">
                    <a:srgbClr val="FFFFFF"/>
                  </a:glow>
                </a:effectLst>
                <a:latin typeface="oratorstd" panose="020D0509020203030204" pitchFamily="49" charset="0"/>
                <a:cs typeface="Peach Play" panose="02000000000000000000" pitchFamily="2" charset="0"/>
              </a:rPr>
              <a:t>In this chapter I will also explain previous written theories about this project.</a:t>
            </a:r>
          </a:p>
          <a:p>
            <a:pPr marL="0" indent="0">
              <a:buNone/>
            </a:pPr>
            <a:endParaRPr lang="en-US" dirty="0">
              <a:latin typeface="oratorstd" panose="020D0509020203030204" pitchFamily="49" charset="0"/>
              <a:cs typeface="JS Synjai" panose="02000000000000000000" pitchFamily="50" charset="0"/>
            </a:endParaRPr>
          </a:p>
        </p:txBody>
      </p:sp>
    </p:spTree>
    <p:extLst>
      <p:ext uri="{BB962C8B-B14F-4D97-AF65-F5344CB8AC3E}">
        <p14:creationId xmlns:p14="http://schemas.microsoft.com/office/powerpoint/2010/main" val="3496698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effectLst>
                  <a:glow rad="228600">
                    <a:srgbClr val="FFFFFF"/>
                  </a:glow>
                </a:effectLst>
                <a:latin typeface="oratorstd" panose="020D0509020203030204" pitchFamily="49" charset="0"/>
              </a:rPr>
              <a:t>1. </a:t>
            </a:r>
            <a:r>
              <a:rPr lang="en-US" sz="3200" b="1" dirty="0">
                <a:effectLst>
                  <a:glow rad="228600">
                    <a:srgbClr val="FFFFFF"/>
                  </a:glow>
                </a:effectLst>
                <a:latin typeface="oratorstd" panose="020D0509020203030204" pitchFamily="49" charset="0"/>
                <a:cs typeface="Peach Play" panose="02000000000000000000" pitchFamily="2" charset="0"/>
              </a:rPr>
              <a:t>Website for hospital information system</a:t>
            </a:r>
          </a:p>
        </p:txBody>
      </p:sp>
      <p:sp>
        <p:nvSpPr>
          <p:cNvPr id="3" name="Content Placeholder 2"/>
          <p:cNvSpPr>
            <a:spLocks noGrp="1"/>
          </p:cNvSpPr>
          <p:nvPr>
            <p:ph idx="1"/>
          </p:nvPr>
        </p:nvSpPr>
        <p:spPr>
          <a:xfrm>
            <a:off x="838200" y="1690688"/>
            <a:ext cx="10813026" cy="4486275"/>
          </a:xfrm>
        </p:spPr>
        <p:txBody>
          <a:bodyPr/>
          <a:lstStyle/>
          <a:p>
            <a:r>
              <a:rPr lang="it-IT" b="1" dirty="0">
                <a:effectLst>
                  <a:glow rad="228600">
                    <a:srgbClr val="FFFFFF"/>
                  </a:glow>
                </a:effectLst>
                <a:latin typeface="oratorstd" panose="020D0509020203030204" pitchFamily="49" charset="0"/>
                <a:cs typeface="Peach Play" panose="02000000000000000000" pitchFamily="2" charset="0"/>
              </a:rPr>
              <a:t>Patel Mona S. , Patel Sweety R.  </a:t>
            </a:r>
            <a:r>
              <a:rPr lang="it-IT" dirty="0">
                <a:effectLst>
                  <a:glow rad="228600">
                    <a:srgbClr val="FFFFFF"/>
                  </a:glow>
                </a:effectLst>
                <a:latin typeface="oratorstd" panose="020D0509020203030204" pitchFamily="49" charset="0"/>
                <a:cs typeface="Peach Play" panose="02000000000000000000" pitchFamily="2" charset="0"/>
              </a:rPr>
              <a:t>Created a hospital information system project that uses Microsoft </a:t>
            </a:r>
            <a:r>
              <a:rPr lang="it-IT" sz="3200" dirty="0">
                <a:effectLst>
                  <a:glow rad="228600">
                    <a:srgbClr val="FFFFFF"/>
                  </a:glow>
                </a:effectLst>
                <a:latin typeface="oratorstd" panose="020D0509020203030204" pitchFamily="49" charset="0"/>
                <a:cs typeface="Peach Play" panose="02000000000000000000" pitchFamily="2" charset="0"/>
              </a:rPr>
              <a:t>Visual</a:t>
            </a:r>
            <a:r>
              <a:rPr lang="it-IT" dirty="0">
                <a:effectLst>
                  <a:glow rad="228600">
                    <a:srgbClr val="FFFFFF"/>
                  </a:glow>
                </a:effectLst>
                <a:latin typeface="oratorstd" panose="020D0509020203030204" pitchFamily="49" charset="0"/>
                <a:cs typeface="Peach Play" panose="02000000000000000000" pitchFamily="2" charset="0"/>
              </a:rPr>
              <a:t> studio and MySQL server to manage databases of a hospital, </a:t>
            </a:r>
            <a:r>
              <a:rPr lang="it-IT" b="1" dirty="0">
                <a:effectLst>
                  <a:glow rad="228600">
                    <a:srgbClr val="FFFFFF"/>
                  </a:glow>
                </a:effectLst>
                <a:latin typeface="oratorstd" panose="020D0509020203030204" pitchFamily="49" charset="0"/>
                <a:cs typeface="Peach Play" panose="02000000000000000000" pitchFamily="2" charset="0"/>
              </a:rPr>
              <a:t> </a:t>
            </a:r>
            <a:r>
              <a:rPr lang="en-US" b="1" dirty="0">
                <a:effectLst>
                  <a:glow rad="228600">
                    <a:srgbClr val="FFFFFF"/>
                  </a:glow>
                </a:effectLst>
                <a:latin typeface="oratorstd" panose="020D0509020203030204" pitchFamily="49" charset="0"/>
                <a:cs typeface="Peach Play" panose="02000000000000000000" pitchFamily="2" charset="0"/>
              </a:rPr>
              <a:t>27-07-2015</a:t>
            </a:r>
          </a:p>
          <a:p>
            <a:endParaRPr lang="it-IT" b="1" dirty="0">
              <a:latin typeface="oratorstd" panose="020D0509020203030204" pitchFamily="49" charset="0"/>
            </a:endParaRPr>
          </a:p>
          <a:p>
            <a:pPr marL="0" indent="0">
              <a:buNone/>
            </a:pPr>
            <a:endParaRPr lang="en-US" dirty="0">
              <a:latin typeface="oratorstd" panose="020D0509020203030204" pitchFamily="49" charset="0"/>
            </a:endParaRPr>
          </a:p>
        </p:txBody>
      </p:sp>
      <p:pic>
        <p:nvPicPr>
          <p:cNvPr id="4" name="Picture 3"/>
          <p:cNvPicPr>
            <a:picLocks noChangeAspect="1"/>
          </p:cNvPicPr>
          <p:nvPr/>
        </p:nvPicPr>
        <p:blipFill>
          <a:blip r:embed="rId3"/>
          <a:stretch>
            <a:fillRect/>
          </a:stretch>
        </p:blipFill>
        <p:spPr>
          <a:xfrm>
            <a:off x="3228124" y="3498504"/>
            <a:ext cx="4396347" cy="2812942"/>
          </a:xfrm>
          <a:prstGeom prst="rect">
            <a:avLst/>
          </a:prstGeom>
        </p:spPr>
      </p:pic>
      <p:sp>
        <p:nvSpPr>
          <p:cNvPr id="5" name="Rectangle 4"/>
          <p:cNvSpPr/>
          <p:nvPr/>
        </p:nvSpPr>
        <p:spPr>
          <a:xfrm>
            <a:off x="2949815" y="6409922"/>
            <a:ext cx="5589275" cy="338554"/>
          </a:xfrm>
          <a:prstGeom prst="rect">
            <a:avLst/>
          </a:prstGeom>
        </p:spPr>
        <p:txBody>
          <a:bodyPr wrap="square">
            <a:spAutoFit/>
          </a:bodyPr>
          <a:lstStyle/>
          <a:p>
            <a:r>
              <a:rPr lang="en-US" sz="1600" b="1" dirty="0">
                <a:effectLst>
                  <a:glow rad="228600">
                    <a:srgbClr val="FFFFFF"/>
                  </a:glow>
                </a:effectLst>
                <a:latin typeface="oratorstd" panose="020D0509020203030204" pitchFamily="49" charset="0"/>
                <a:cs typeface="Peach Play" panose="02000000000000000000" pitchFamily="2" charset="0"/>
              </a:rPr>
              <a:t>Website for hospital information system</a:t>
            </a:r>
            <a:endParaRPr lang="en-US" sz="1600" dirty="0">
              <a:effectLst>
                <a:glow rad="228600">
                  <a:srgbClr val="FFFFFF"/>
                </a:glow>
              </a:effectLst>
              <a:latin typeface="oratorstd" panose="020D0509020203030204" pitchFamily="49" charset="0"/>
              <a:cs typeface="Peach Play" panose="02000000000000000000" pitchFamily="2" charset="0"/>
            </a:endParaRPr>
          </a:p>
        </p:txBody>
      </p:sp>
    </p:spTree>
    <p:extLst>
      <p:ext uri="{BB962C8B-B14F-4D97-AF65-F5344CB8AC3E}">
        <p14:creationId xmlns:p14="http://schemas.microsoft.com/office/powerpoint/2010/main" val="33060492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611</TotalTime>
  <Words>1704</Words>
  <Application>Microsoft Office PowerPoint</Application>
  <PresentationFormat>Widescreen</PresentationFormat>
  <Paragraphs>177</Paragraphs>
  <Slides>41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JS Synjai</vt:lpstr>
      <vt:lpstr>Calibri</vt:lpstr>
      <vt:lpstr>Peach Play</vt:lpstr>
      <vt:lpstr>Wingdings 3</vt:lpstr>
      <vt:lpstr>Arial</vt:lpstr>
      <vt:lpstr>oratorstd</vt:lpstr>
      <vt:lpstr>Calibri Light</vt:lpstr>
      <vt:lpstr>Office Theme</vt:lpstr>
      <vt:lpstr>Hospital Management System</vt:lpstr>
      <vt:lpstr>Introduction  [บทนำ] </vt:lpstr>
      <vt:lpstr>Brief history [ประวัติย่อ]</vt:lpstr>
      <vt:lpstr>Objectives [วัตถุประสงค์]</vt:lpstr>
      <vt:lpstr>Description [รายละเอียด]</vt:lpstr>
      <vt:lpstr>Summary [สรุป]</vt:lpstr>
      <vt:lpstr>   </vt:lpstr>
      <vt:lpstr>REVIEW OF RELATED LITERATURE</vt:lpstr>
      <vt:lpstr>1. Website for hospital information system</vt:lpstr>
      <vt:lpstr>2. Design and Implementation of Hospital Management System </vt:lpstr>
      <vt:lpstr>3. A PROPOSAL ON HOSPITAL MANAGEMENT SYSTEM</vt:lpstr>
      <vt:lpstr>4. AUTOMATED HOSPITAL MANAGEMENT SYSTEM</vt:lpstr>
      <vt:lpstr> MEDICAL RECORD HOSPITAL MANAGEMENT SYSTEM </vt:lpstr>
      <vt:lpstr>PowerPoint Presentation</vt:lpstr>
      <vt:lpstr>   </vt:lpstr>
      <vt:lpstr>3.1 Flowchart Bank Database Management System.</vt:lpstr>
      <vt:lpstr>3.1 Flowchart Bank Database Management System.</vt:lpstr>
      <vt:lpstr>Flowchart</vt:lpstr>
      <vt:lpstr>These are the steps.</vt:lpstr>
      <vt:lpstr>These are the steps.</vt:lpstr>
      <vt:lpstr>3.2 SOFTWARE USED TO CREATE THE PROJECT</vt:lpstr>
      <vt:lpstr>3.2.2 CMD command prompt</vt:lpstr>
      <vt:lpstr>3.3 PROGRAMMING LANGUAGES USED TO CRATE THE HOSPITAL MANAGEMENT SYSTEM PROJECT</vt:lpstr>
      <vt:lpstr>Generate code to add data.</vt:lpstr>
      <vt:lpstr>Generate code to show data.</vt:lpstr>
      <vt:lpstr>PowerPoint Presentation</vt:lpstr>
      <vt:lpstr>PowerPoint Presentation</vt:lpstr>
      <vt:lpstr>PowerPoint Presentation</vt:lpstr>
      <vt:lpstr>PowerPoint Presentation</vt:lpstr>
      <vt:lpstr>   </vt:lpstr>
      <vt:lpstr>4.1 Project performance.</vt:lpstr>
      <vt:lpstr>4.2 Results</vt:lpstr>
      <vt:lpstr>4.2.1 Main menu</vt:lpstr>
      <vt:lpstr>4.2.2 Add</vt:lpstr>
      <vt:lpstr> 4.2.3 Show </vt:lpstr>
      <vt:lpstr>4.2.4 Search</vt:lpstr>
      <vt:lpstr>4.2.5 Edit</vt:lpstr>
      <vt:lpstr>4.2.6 Delete</vt:lpstr>
      <vt:lpstr>4.2.7 Exit</vt:lpstr>
      <vt:lpstr>   </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Management System</dc:title>
  <dc:creator>COM1-PC</dc:creator>
  <cp:lastModifiedBy>Ivvy West</cp:lastModifiedBy>
  <cp:revision>62</cp:revision>
  <dcterms:created xsi:type="dcterms:W3CDTF">2018-05-30T09:58:07Z</dcterms:created>
  <dcterms:modified xsi:type="dcterms:W3CDTF">2023-08-18T18:34:43Z</dcterms:modified>
</cp:coreProperties>
</file>

<file path=docProps/thumbnail.jpeg>
</file>